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5"/>
  </p:notesMasterIdLst>
  <p:sldIdLst>
    <p:sldId id="256" r:id="rId2"/>
    <p:sldId id="354" r:id="rId3"/>
    <p:sldId id="355" r:id="rId4"/>
    <p:sldId id="258" r:id="rId5"/>
    <p:sldId id="259" r:id="rId6"/>
    <p:sldId id="375" r:id="rId7"/>
    <p:sldId id="260" r:id="rId8"/>
    <p:sldId id="353" r:id="rId9"/>
    <p:sldId id="261" r:id="rId10"/>
    <p:sldId id="263" r:id="rId11"/>
    <p:sldId id="264" r:id="rId12"/>
    <p:sldId id="357" r:id="rId13"/>
    <p:sldId id="356" r:id="rId14"/>
    <p:sldId id="265" r:id="rId15"/>
    <p:sldId id="376" r:id="rId16"/>
    <p:sldId id="377" r:id="rId17"/>
    <p:sldId id="271" r:id="rId18"/>
    <p:sldId id="272" r:id="rId19"/>
    <p:sldId id="273" r:id="rId20"/>
    <p:sldId id="277" r:id="rId21"/>
    <p:sldId id="279" r:id="rId22"/>
    <p:sldId id="280" r:id="rId23"/>
    <p:sldId id="281" r:id="rId24"/>
    <p:sldId id="282" r:id="rId25"/>
    <p:sldId id="285" r:id="rId26"/>
    <p:sldId id="286" r:id="rId27"/>
    <p:sldId id="360" r:id="rId28"/>
    <p:sldId id="361" r:id="rId29"/>
    <p:sldId id="363" r:id="rId30"/>
    <p:sldId id="362" r:id="rId31"/>
    <p:sldId id="364" r:id="rId32"/>
    <p:sldId id="289" r:id="rId33"/>
    <p:sldId id="365" r:id="rId34"/>
    <p:sldId id="288" r:id="rId35"/>
    <p:sldId id="290" r:id="rId36"/>
    <p:sldId id="378" r:id="rId37"/>
    <p:sldId id="293" r:id="rId38"/>
    <p:sldId id="380" r:id="rId39"/>
    <p:sldId id="366" r:id="rId40"/>
    <p:sldId id="301" r:id="rId41"/>
    <p:sldId id="302" r:id="rId42"/>
    <p:sldId id="307" r:id="rId43"/>
    <p:sldId id="308" r:id="rId44"/>
    <p:sldId id="309" r:id="rId45"/>
    <p:sldId id="310" r:id="rId46"/>
    <p:sldId id="367" r:id="rId47"/>
    <p:sldId id="368" r:id="rId48"/>
    <p:sldId id="371" r:id="rId49"/>
    <p:sldId id="311" r:id="rId50"/>
    <p:sldId id="315" r:id="rId51"/>
    <p:sldId id="313" r:id="rId52"/>
    <p:sldId id="317" r:id="rId53"/>
    <p:sldId id="319" r:id="rId54"/>
    <p:sldId id="320" r:id="rId55"/>
    <p:sldId id="369" r:id="rId56"/>
    <p:sldId id="324" r:id="rId57"/>
    <p:sldId id="325" r:id="rId58"/>
    <p:sldId id="372" r:id="rId59"/>
    <p:sldId id="373" r:id="rId60"/>
    <p:sldId id="326" r:id="rId61"/>
    <p:sldId id="328" r:id="rId62"/>
    <p:sldId id="329" r:id="rId63"/>
    <p:sldId id="374" r:id="rId64"/>
    <p:sldId id="331" r:id="rId65"/>
    <p:sldId id="332" r:id="rId66"/>
    <p:sldId id="334" r:id="rId67"/>
    <p:sldId id="335" r:id="rId68"/>
    <p:sldId id="337" r:id="rId69"/>
    <p:sldId id="338" r:id="rId70"/>
    <p:sldId id="352" r:id="rId71"/>
    <p:sldId id="345" r:id="rId72"/>
    <p:sldId id="348" r:id="rId73"/>
    <p:sldId id="381" r:id="rId7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3237" autoAdjust="0"/>
  </p:normalViewPr>
  <p:slideViewPr>
    <p:cSldViewPr snapToGrid="0">
      <p:cViewPr varScale="1">
        <p:scale>
          <a:sx n="83" d="100"/>
          <a:sy n="83" d="100"/>
        </p:scale>
        <p:origin x="658" y="67"/>
      </p:cViewPr>
      <p:guideLst/>
    </p:cSldViewPr>
  </p:slideViewPr>
  <p:notesTextViewPr>
    <p:cViewPr>
      <p:scale>
        <a:sx n="1" d="1"/>
        <a:sy n="1" d="1"/>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89806D9-BE3F-44B1-A879-93A0527F769A}" type="datetimeFigureOut">
              <a:rPr lang="zh-CN" altLang="en-US" smtClean="0"/>
              <a:t>2024/1/13 Saturday</a:t>
            </a:fld>
            <a:endParaRPr lang="zh-CN" alt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C3E77E8-68EA-44A3-B6BC-57AF7B31AB36}" type="slidenum">
              <a:rPr lang="zh-CN" altLang="en-US" smtClean="0"/>
              <a:t>‹#›</a:t>
            </a:fld>
            <a:endParaRPr lang="zh-CN" altLang="en-US"/>
          </a:p>
        </p:txBody>
      </p:sp>
    </p:spTree>
    <p:extLst>
      <p:ext uri="{BB962C8B-B14F-4D97-AF65-F5344CB8AC3E}">
        <p14:creationId xmlns:p14="http://schemas.microsoft.com/office/powerpoint/2010/main" val="5129839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前面几章分别讲述</a:t>
            </a:r>
            <a:r>
              <a:rPr lang="en-US" altLang="zh-CN" dirty="0" smtClean="0"/>
              <a:t>oncogene, tumor suppressor</a:t>
            </a:r>
            <a:r>
              <a:rPr lang="zh-CN" altLang="en-US" dirty="0" smtClean="0"/>
              <a:t>。接下来几章讲细胞癌变以及组织癌变的 分子历程，今天主讲细胞永生化，这是细胞癌变的一个关键。</a:t>
            </a:r>
            <a:endParaRPr lang="zh-CN" altLang="en-US" dirty="0"/>
          </a:p>
        </p:txBody>
      </p:sp>
      <p:sp>
        <p:nvSpPr>
          <p:cNvPr id="4" name="Slide Number Placeholder 3"/>
          <p:cNvSpPr>
            <a:spLocks noGrp="1"/>
          </p:cNvSpPr>
          <p:nvPr>
            <p:ph type="sldNum" sz="quarter" idx="10"/>
          </p:nvPr>
        </p:nvSpPr>
        <p:spPr/>
        <p:txBody>
          <a:bodyPr/>
          <a:lstStyle/>
          <a:p>
            <a:fld id="{EC3E77E8-68EA-44A3-B6BC-57AF7B31AB36}" type="slidenum">
              <a:rPr lang="zh-CN" altLang="en-US" smtClean="0"/>
              <a:t>1</a:t>
            </a:fld>
            <a:endParaRPr lang="zh-CN" altLang="en-US"/>
          </a:p>
        </p:txBody>
      </p:sp>
    </p:spTree>
    <p:extLst>
      <p:ext uri="{BB962C8B-B14F-4D97-AF65-F5344CB8AC3E}">
        <p14:creationId xmlns:p14="http://schemas.microsoft.com/office/powerpoint/2010/main" val="30846265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FEBE48D-F2E5-4B86-B048-089A86023AEC}" type="slidenum">
              <a:rPr lang="en-US" altLang="zh-CN"/>
              <a:pPr/>
              <a:t>10</a:t>
            </a:fld>
            <a:endParaRPr lang="en-US" altLang="zh-CN"/>
          </a:p>
        </p:txBody>
      </p:sp>
      <p:sp>
        <p:nvSpPr>
          <p:cNvPr id="212994" name="Rectangle 2"/>
          <p:cNvSpPr>
            <a:spLocks noGrp="1" noRot="1" noChangeAspect="1" noChangeArrowheads="1" noTextEdit="1"/>
          </p:cNvSpPr>
          <p:nvPr>
            <p:ph type="sldImg"/>
          </p:nvPr>
        </p:nvSpPr>
        <p:spPr>
          <a:ln/>
        </p:spPr>
      </p:sp>
      <p:sp>
        <p:nvSpPr>
          <p:cNvPr id="212995" name="Rectangle 3"/>
          <p:cNvSpPr>
            <a:spLocks noGrp="1" noChangeArrowheads="1"/>
          </p:cNvSpPr>
          <p:nvPr>
            <p:ph type="body" idx="1"/>
          </p:nvPr>
        </p:nvSpPr>
        <p:spPr/>
        <p:txBody>
          <a:bodyPr/>
          <a:lstStyle/>
          <a:p>
            <a:endParaRPr lang="zh-CN" altLang="zh-CN" dirty="0"/>
          </a:p>
        </p:txBody>
      </p:sp>
    </p:spTree>
    <p:extLst>
      <p:ext uri="{BB962C8B-B14F-4D97-AF65-F5344CB8AC3E}">
        <p14:creationId xmlns:p14="http://schemas.microsoft.com/office/powerpoint/2010/main" val="35908140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2322E5A-AF6C-401A-AA52-548BD2B6D752}" type="slidenum">
              <a:rPr lang="en-US" altLang="zh-CN"/>
              <a:pPr/>
              <a:t>11</a:t>
            </a:fld>
            <a:endParaRPr lang="en-US" altLang="zh-CN"/>
          </a:p>
        </p:txBody>
      </p:sp>
      <p:sp>
        <p:nvSpPr>
          <p:cNvPr id="214018" name="Rectangle 2"/>
          <p:cNvSpPr>
            <a:spLocks noGrp="1" noRot="1" noChangeAspect="1" noChangeArrowheads="1" noTextEdit="1"/>
          </p:cNvSpPr>
          <p:nvPr>
            <p:ph type="sldImg"/>
          </p:nvPr>
        </p:nvSpPr>
        <p:spPr>
          <a:ln/>
        </p:spPr>
      </p:sp>
      <p:sp>
        <p:nvSpPr>
          <p:cNvPr id="214019"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67147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今天的主要内容是：细胞永生。永生细胞的特征？ 那些细胞具有永生特征？目前观点认为癌症细胞具有永生特征。除此以外，某些正常细胞也具有永生特征</a:t>
            </a:r>
            <a:endParaRPr lang="zh-CN" altLang="en-US" dirty="0"/>
          </a:p>
        </p:txBody>
      </p:sp>
      <p:sp>
        <p:nvSpPr>
          <p:cNvPr id="4" name="Slide Number Placeholder 3"/>
          <p:cNvSpPr>
            <a:spLocks noGrp="1"/>
          </p:cNvSpPr>
          <p:nvPr>
            <p:ph type="sldNum" sz="quarter" idx="10"/>
          </p:nvPr>
        </p:nvSpPr>
        <p:spPr/>
        <p:txBody>
          <a:bodyPr/>
          <a:lstStyle/>
          <a:p>
            <a:fld id="{EC3E77E8-68EA-44A3-B6BC-57AF7B31AB36}" type="slidenum">
              <a:rPr lang="zh-CN" altLang="en-US" smtClean="0"/>
              <a:t>12</a:t>
            </a:fld>
            <a:endParaRPr lang="zh-CN" altLang="en-US"/>
          </a:p>
        </p:txBody>
      </p:sp>
    </p:spTree>
    <p:extLst>
      <p:ext uri="{BB962C8B-B14F-4D97-AF65-F5344CB8AC3E}">
        <p14:creationId xmlns:p14="http://schemas.microsoft.com/office/powerpoint/2010/main" val="15082894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永生是癌症细胞的一个特征，当然仅仅具有永生特征对癌症发生还是不够的</a:t>
            </a:r>
            <a:endParaRPr lang="zh-CN" altLang="en-US" dirty="0"/>
          </a:p>
        </p:txBody>
      </p:sp>
      <p:sp>
        <p:nvSpPr>
          <p:cNvPr id="4" name="Slide Number Placeholder 3"/>
          <p:cNvSpPr>
            <a:spLocks noGrp="1"/>
          </p:cNvSpPr>
          <p:nvPr>
            <p:ph type="sldNum" sz="quarter" idx="10"/>
          </p:nvPr>
        </p:nvSpPr>
        <p:spPr/>
        <p:txBody>
          <a:bodyPr/>
          <a:lstStyle/>
          <a:p>
            <a:fld id="{EC3E77E8-68EA-44A3-B6BC-57AF7B31AB36}" type="slidenum">
              <a:rPr lang="zh-CN" altLang="en-US" smtClean="0"/>
              <a:t>13</a:t>
            </a:fld>
            <a:endParaRPr lang="zh-CN" altLang="en-US"/>
          </a:p>
        </p:txBody>
      </p:sp>
    </p:spTree>
    <p:extLst>
      <p:ext uri="{BB962C8B-B14F-4D97-AF65-F5344CB8AC3E}">
        <p14:creationId xmlns:p14="http://schemas.microsoft.com/office/powerpoint/2010/main" val="24922519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17F8477-8634-4445-A733-C7F4BFD85902}" type="slidenum">
              <a:rPr lang="en-US" altLang="zh-CN"/>
              <a:pPr/>
              <a:t>14</a:t>
            </a:fld>
            <a:endParaRPr lang="en-US" altLang="zh-CN"/>
          </a:p>
        </p:txBody>
      </p:sp>
      <p:sp>
        <p:nvSpPr>
          <p:cNvPr id="215042" name="Rectangle 2"/>
          <p:cNvSpPr>
            <a:spLocks noGrp="1" noRot="1" noChangeAspect="1" noChangeArrowheads="1" noTextEdit="1"/>
          </p:cNvSpPr>
          <p:nvPr>
            <p:ph type="sldImg"/>
          </p:nvPr>
        </p:nvSpPr>
        <p:spPr>
          <a:ln/>
        </p:spPr>
      </p:sp>
      <p:sp>
        <p:nvSpPr>
          <p:cNvPr id="215043"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5167520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就是回答为什么原代细胞体外培养存在所谓“</a:t>
            </a:r>
            <a:r>
              <a:rPr lang="en-US" altLang="zh-CN" sz="1200" b="1" dirty="0" err="1" smtClean="0">
                <a:solidFill>
                  <a:srgbClr val="FF0000"/>
                </a:solidFill>
              </a:rPr>
              <a:t>Hayflick</a:t>
            </a:r>
            <a:r>
              <a:rPr lang="en-US" altLang="zh-CN" sz="1200" b="1" dirty="0" smtClean="0">
                <a:solidFill>
                  <a:srgbClr val="FF0000"/>
                </a:solidFill>
              </a:rPr>
              <a:t> limit</a:t>
            </a:r>
            <a:r>
              <a:rPr lang="zh-CN" altLang="en-US" dirty="0" smtClean="0"/>
              <a:t>”？</a:t>
            </a:r>
            <a:endParaRPr lang="zh-CN" altLang="en-US" dirty="0"/>
          </a:p>
        </p:txBody>
      </p:sp>
      <p:sp>
        <p:nvSpPr>
          <p:cNvPr id="4" name="Slide Number Placeholder 3"/>
          <p:cNvSpPr>
            <a:spLocks noGrp="1"/>
          </p:cNvSpPr>
          <p:nvPr>
            <p:ph type="sldNum" sz="quarter" idx="10"/>
          </p:nvPr>
        </p:nvSpPr>
        <p:spPr/>
        <p:txBody>
          <a:bodyPr/>
          <a:lstStyle/>
          <a:p>
            <a:fld id="{EC3E77E8-68EA-44A3-B6BC-57AF7B31AB36}" type="slidenum">
              <a:rPr lang="zh-CN" altLang="en-US" smtClean="0"/>
              <a:t>15</a:t>
            </a:fld>
            <a:endParaRPr lang="zh-CN" altLang="en-US"/>
          </a:p>
        </p:txBody>
      </p:sp>
    </p:spTree>
    <p:extLst>
      <p:ext uri="{BB962C8B-B14F-4D97-AF65-F5344CB8AC3E}">
        <p14:creationId xmlns:p14="http://schemas.microsoft.com/office/powerpoint/2010/main" val="7484422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FC21AE6-40AA-4DCC-B615-702EDADFB4E0}" type="slidenum">
              <a:rPr lang="en-US" altLang="zh-CN"/>
              <a:pPr/>
              <a:t>17</a:t>
            </a:fld>
            <a:endParaRPr lang="en-US" altLang="zh-CN"/>
          </a:p>
        </p:txBody>
      </p:sp>
      <p:sp>
        <p:nvSpPr>
          <p:cNvPr id="221186" name="Rectangle 2"/>
          <p:cNvSpPr>
            <a:spLocks noGrp="1" noRot="1" noChangeAspect="1" noChangeArrowheads="1" noTextEdit="1"/>
          </p:cNvSpPr>
          <p:nvPr>
            <p:ph type="sldImg"/>
          </p:nvPr>
        </p:nvSpPr>
        <p:spPr>
          <a:ln/>
        </p:spPr>
      </p:sp>
      <p:sp>
        <p:nvSpPr>
          <p:cNvPr id="221187"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6015501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FACE0C8-98A6-4578-ACD4-E00BDF190F46}" type="slidenum">
              <a:rPr lang="en-US" altLang="zh-CN"/>
              <a:pPr/>
              <a:t>18</a:t>
            </a:fld>
            <a:endParaRPr lang="en-US" altLang="zh-CN"/>
          </a:p>
        </p:txBody>
      </p:sp>
      <p:sp>
        <p:nvSpPr>
          <p:cNvPr id="222210" name="Rectangle 2"/>
          <p:cNvSpPr>
            <a:spLocks noGrp="1" noRot="1" noChangeAspect="1" noChangeArrowheads="1" noTextEdit="1"/>
          </p:cNvSpPr>
          <p:nvPr>
            <p:ph type="sldImg"/>
          </p:nvPr>
        </p:nvSpPr>
        <p:spPr>
          <a:ln/>
        </p:spPr>
      </p:sp>
      <p:sp>
        <p:nvSpPr>
          <p:cNvPr id="222211" name="Rectangle 3"/>
          <p:cNvSpPr>
            <a:spLocks noGrp="1" noChangeArrowheads="1"/>
          </p:cNvSpPr>
          <p:nvPr>
            <p:ph type="body" idx="1"/>
          </p:nvPr>
        </p:nvSpPr>
        <p:spPr/>
        <p:txBody>
          <a:bodyPr/>
          <a:lstStyle/>
          <a:p>
            <a:endParaRPr lang="zh-CN" altLang="zh-CN" dirty="0"/>
          </a:p>
        </p:txBody>
      </p:sp>
    </p:spTree>
    <p:extLst>
      <p:ext uri="{BB962C8B-B14F-4D97-AF65-F5344CB8AC3E}">
        <p14:creationId xmlns:p14="http://schemas.microsoft.com/office/powerpoint/2010/main" val="27001080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C28986B-54F2-4751-86B4-8DF28EC3C540}" type="slidenum">
              <a:rPr lang="en-US" altLang="zh-CN"/>
              <a:pPr/>
              <a:t>19</a:t>
            </a:fld>
            <a:endParaRPr lang="en-US" altLang="zh-CN"/>
          </a:p>
        </p:txBody>
      </p:sp>
      <p:sp>
        <p:nvSpPr>
          <p:cNvPr id="223234" name="Rectangle 2"/>
          <p:cNvSpPr>
            <a:spLocks noGrp="1" noRot="1" noChangeAspect="1" noChangeArrowheads="1" noTextEdit="1"/>
          </p:cNvSpPr>
          <p:nvPr>
            <p:ph type="sldImg"/>
          </p:nvPr>
        </p:nvSpPr>
        <p:spPr>
          <a:ln/>
        </p:spPr>
      </p:sp>
      <p:sp>
        <p:nvSpPr>
          <p:cNvPr id="223235"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2379459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F0EAEAB-7ACF-405F-945F-ABF967A9D3CB}" type="slidenum">
              <a:rPr lang="en-US" altLang="zh-CN"/>
              <a:pPr/>
              <a:t>20</a:t>
            </a:fld>
            <a:endParaRPr lang="en-US" altLang="zh-CN"/>
          </a:p>
        </p:txBody>
      </p:sp>
      <p:sp>
        <p:nvSpPr>
          <p:cNvPr id="227330" name="Rectangle 2"/>
          <p:cNvSpPr>
            <a:spLocks noGrp="1" noRot="1" noChangeAspect="1" noChangeArrowheads="1" noTextEdit="1"/>
          </p:cNvSpPr>
          <p:nvPr>
            <p:ph type="sldImg"/>
          </p:nvPr>
        </p:nvSpPr>
        <p:spPr>
          <a:ln/>
        </p:spPr>
      </p:sp>
      <p:sp>
        <p:nvSpPr>
          <p:cNvPr id="227331"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1276099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本节课内容比较杂，但是重点在此</a:t>
            </a:r>
            <a:endParaRPr lang="zh-CN" altLang="en-US" dirty="0"/>
          </a:p>
        </p:txBody>
      </p:sp>
      <p:sp>
        <p:nvSpPr>
          <p:cNvPr id="4" name="Slide Number Placeholder 3"/>
          <p:cNvSpPr>
            <a:spLocks noGrp="1"/>
          </p:cNvSpPr>
          <p:nvPr>
            <p:ph type="sldNum" sz="quarter" idx="10"/>
          </p:nvPr>
        </p:nvSpPr>
        <p:spPr/>
        <p:txBody>
          <a:bodyPr/>
          <a:lstStyle/>
          <a:p>
            <a:fld id="{EC3E77E8-68EA-44A3-B6BC-57AF7B31AB36}" type="slidenum">
              <a:rPr lang="zh-CN" altLang="en-US" smtClean="0"/>
              <a:t>2</a:t>
            </a:fld>
            <a:endParaRPr lang="zh-CN" altLang="en-US"/>
          </a:p>
        </p:txBody>
      </p:sp>
    </p:spTree>
    <p:extLst>
      <p:ext uri="{BB962C8B-B14F-4D97-AF65-F5344CB8AC3E}">
        <p14:creationId xmlns:p14="http://schemas.microsoft.com/office/powerpoint/2010/main" val="212620236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F4B3A5E-9806-4B87-8227-2864458A3599}" type="slidenum">
              <a:rPr lang="en-US" altLang="zh-CN"/>
              <a:pPr/>
              <a:t>21</a:t>
            </a:fld>
            <a:endParaRPr lang="en-US" altLang="zh-CN"/>
          </a:p>
        </p:txBody>
      </p:sp>
      <p:sp>
        <p:nvSpPr>
          <p:cNvPr id="229378" name="Rectangle 2"/>
          <p:cNvSpPr>
            <a:spLocks noGrp="1" noRot="1" noChangeAspect="1" noChangeArrowheads="1" noTextEdit="1"/>
          </p:cNvSpPr>
          <p:nvPr>
            <p:ph type="sldImg"/>
          </p:nvPr>
        </p:nvSpPr>
        <p:spPr>
          <a:ln/>
        </p:spPr>
      </p:sp>
      <p:sp>
        <p:nvSpPr>
          <p:cNvPr id="229379"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3289894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27D7FE9-A85E-4DBA-B572-D2CEB633EF04}" type="slidenum">
              <a:rPr lang="en-US" altLang="zh-CN"/>
              <a:pPr/>
              <a:t>22</a:t>
            </a:fld>
            <a:endParaRPr lang="en-US" altLang="zh-CN"/>
          </a:p>
        </p:txBody>
      </p:sp>
      <p:sp>
        <p:nvSpPr>
          <p:cNvPr id="230402" name="Rectangle 2"/>
          <p:cNvSpPr>
            <a:spLocks noGrp="1" noRot="1" noChangeAspect="1" noChangeArrowheads="1" noTextEdit="1"/>
          </p:cNvSpPr>
          <p:nvPr>
            <p:ph type="sldImg"/>
          </p:nvPr>
        </p:nvSpPr>
        <p:spPr>
          <a:ln/>
        </p:spPr>
      </p:sp>
      <p:sp>
        <p:nvSpPr>
          <p:cNvPr id="230403"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54913493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D9D2CD8-7D46-405C-90CA-E56D6C915029}" type="slidenum">
              <a:rPr lang="en-US" altLang="zh-CN"/>
              <a:pPr/>
              <a:t>23</a:t>
            </a:fld>
            <a:endParaRPr lang="en-US" altLang="zh-CN"/>
          </a:p>
        </p:txBody>
      </p:sp>
      <p:sp>
        <p:nvSpPr>
          <p:cNvPr id="231426" name="Rectangle 2"/>
          <p:cNvSpPr>
            <a:spLocks noGrp="1" noRot="1" noChangeAspect="1" noChangeArrowheads="1" noTextEdit="1"/>
          </p:cNvSpPr>
          <p:nvPr>
            <p:ph type="sldImg"/>
          </p:nvPr>
        </p:nvSpPr>
        <p:spPr>
          <a:ln/>
        </p:spPr>
      </p:sp>
      <p:sp>
        <p:nvSpPr>
          <p:cNvPr id="231427" name="Rectangle 3"/>
          <p:cNvSpPr>
            <a:spLocks noGrp="1" noChangeArrowheads="1"/>
          </p:cNvSpPr>
          <p:nvPr>
            <p:ph type="body" idx="1"/>
          </p:nvPr>
        </p:nvSpPr>
        <p:spPr/>
        <p:txBody>
          <a:bodyPr/>
          <a:lstStyle/>
          <a:p>
            <a:r>
              <a:rPr lang="en-US" altLang="zh-CN" dirty="0" smtClean="0"/>
              <a:t>Senescence</a:t>
            </a:r>
            <a:r>
              <a:rPr lang="zh-CN" altLang="en-US" dirty="0" smtClean="0"/>
              <a:t>也是肿瘤发生的一个天然阻碍</a:t>
            </a:r>
            <a:endParaRPr lang="zh-CN" altLang="zh-CN" dirty="0"/>
          </a:p>
        </p:txBody>
      </p:sp>
    </p:spTree>
    <p:extLst>
      <p:ext uri="{BB962C8B-B14F-4D97-AF65-F5344CB8AC3E}">
        <p14:creationId xmlns:p14="http://schemas.microsoft.com/office/powerpoint/2010/main" val="41503305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EA5109E-1A19-4100-A7F8-6B224A8A993F}" type="slidenum">
              <a:rPr lang="en-US" altLang="zh-CN"/>
              <a:pPr/>
              <a:t>24</a:t>
            </a:fld>
            <a:endParaRPr lang="en-US" altLang="zh-CN"/>
          </a:p>
        </p:txBody>
      </p:sp>
      <p:sp>
        <p:nvSpPr>
          <p:cNvPr id="232450" name="Rectangle 2"/>
          <p:cNvSpPr>
            <a:spLocks noGrp="1" noRot="1" noChangeAspect="1" noChangeArrowheads="1" noTextEdit="1"/>
          </p:cNvSpPr>
          <p:nvPr>
            <p:ph type="sldImg"/>
          </p:nvPr>
        </p:nvSpPr>
        <p:spPr>
          <a:ln/>
        </p:spPr>
      </p:sp>
      <p:sp>
        <p:nvSpPr>
          <p:cNvPr id="232451" name="Rectangle 3"/>
          <p:cNvSpPr>
            <a:spLocks noGrp="1" noChangeArrowheads="1"/>
          </p:cNvSpPr>
          <p:nvPr>
            <p:ph type="body" idx="1"/>
          </p:nvPr>
        </p:nvSpPr>
        <p:spPr/>
        <p:txBody>
          <a:bodyPr/>
          <a:lstStyle/>
          <a:p>
            <a:endParaRPr lang="zh-CN" altLang="zh-CN" dirty="0"/>
          </a:p>
        </p:txBody>
      </p:sp>
    </p:spTree>
    <p:extLst>
      <p:ext uri="{BB962C8B-B14F-4D97-AF65-F5344CB8AC3E}">
        <p14:creationId xmlns:p14="http://schemas.microsoft.com/office/powerpoint/2010/main" val="341890140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67302E9-5CB7-4820-81F2-4EC9B061CD9F}" type="slidenum">
              <a:rPr lang="en-US" altLang="zh-CN"/>
              <a:pPr/>
              <a:t>25</a:t>
            </a:fld>
            <a:endParaRPr lang="en-US" altLang="zh-CN"/>
          </a:p>
        </p:txBody>
      </p:sp>
      <p:sp>
        <p:nvSpPr>
          <p:cNvPr id="235522" name="Rectangle 2"/>
          <p:cNvSpPr>
            <a:spLocks noGrp="1" noRot="1" noChangeAspect="1" noChangeArrowheads="1" noTextEdit="1"/>
          </p:cNvSpPr>
          <p:nvPr>
            <p:ph type="sldImg"/>
          </p:nvPr>
        </p:nvSpPr>
        <p:spPr>
          <a:ln/>
        </p:spPr>
      </p:sp>
      <p:sp>
        <p:nvSpPr>
          <p:cNvPr id="235523" name="Rectangle 3"/>
          <p:cNvSpPr>
            <a:spLocks noGrp="1" noChangeArrowheads="1"/>
          </p:cNvSpPr>
          <p:nvPr>
            <p:ph type="body" idx="1"/>
          </p:nvPr>
        </p:nvSpPr>
        <p:spPr/>
        <p:txBody>
          <a:bodyPr/>
          <a:lstStyle/>
          <a:p>
            <a:r>
              <a:rPr lang="zh-CN" altLang="en-US" dirty="0" smtClean="0"/>
              <a:t>细胞衰老的一些其他特征，如染色质结构改变，具体情况仅供参考</a:t>
            </a:r>
            <a:endParaRPr lang="zh-CN" altLang="zh-CN" dirty="0"/>
          </a:p>
        </p:txBody>
      </p:sp>
    </p:spTree>
    <p:extLst>
      <p:ext uri="{BB962C8B-B14F-4D97-AF65-F5344CB8AC3E}">
        <p14:creationId xmlns:p14="http://schemas.microsoft.com/office/powerpoint/2010/main" val="61462001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D3C8977-A8E5-43E5-9F0B-A3F878E66DE1}" type="slidenum">
              <a:rPr lang="en-US" altLang="zh-CN"/>
              <a:pPr/>
              <a:t>26</a:t>
            </a:fld>
            <a:endParaRPr lang="en-US" altLang="zh-CN"/>
          </a:p>
        </p:txBody>
      </p:sp>
      <p:sp>
        <p:nvSpPr>
          <p:cNvPr id="236546" name="Rectangle 2"/>
          <p:cNvSpPr>
            <a:spLocks noGrp="1" noRot="1" noChangeAspect="1" noChangeArrowheads="1" noTextEdit="1"/>
          </p:cNvSpPr>
          <p:nvPr>
            <p:ph type="sldImg"/>
          </p:nvPr>
        </p:nvSpPr>
        <p:spPr>
          <a:ln/>
        </p:spPr>
      </p:sp>
      <p:sp>
        <p:nvSpPr>
          <p:cNvPr id="236547" name="Rectangle 3"/>
          <p:cNvSpPr>
            <a:spLocks noGrp="1" noChangeArrowheads="1"/>
          </p:cNvSpPr>
          <p:nvPr>
            <p:ph type="body" idx="1"/>
          </p:nvPr>
        </p:nvSpPr>
        <p:spPr/>
        <p:txBody>
          <a:bodyPr/>
          <a:lstStyle/>
          <a:p>
            <a:r>
              <a:rPr lang="zh-CN" altLang="en-US" dirty="0" smtClean="0"/>
              <a:t>细胞衰老往往伴随着不可修复的</a:t>
            </a:r>
            <a:r>
              <a:rPr lang="en-US" altLang="zh-CN" dirty="0" smtClean="0"/>
              <a:t>DNA</a:t>
            </a:r>
            <a:r>
              <a:rPr lang="zh-CN" altLang="en-US" dirty="0" smtClean="0"/>
              <a:t>损伤</a:t>
            </a:r>
            <a:endParaRPr lang="zh-CN" altLang="zh-CN" dirty="0"/>
          </a:p>
        </p:txBody>
      </p:sp>
    </p:spTree>
    <p:extLst>
      <p:ext uri="{BB962C8B-B14F-4D97-AF65-F5344CB8AC3E}">
        <p14:creationId xmlns:p14="http://schemas.microsoft.com/office/powerpoint/2010/main" val="193786827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深入讲一下</a:t>
            </a:r>
            <a:r>
              <a:rPr lang="en-US" altLang="zh-CN" dirty="0" smtClean="0"/>
              <a:t>senescence </a:t>
            </a:r>
            <a:r>
              <a:rPr lang="zh-CN" altLang="en-US" dirty="0" smtClean="0"/>
              <a:t>对肿瘤发生的影响，具体内容仅供参考。</a:t>
            </a:r>
            <a:endParaRPr lang="zh-CN" altLang="en-US" dirty="0"/>
          </a:p>
        </p:txBody>
      </p:sp>
      <p:sp>
        <p:nvSpPr>
          <p:cNvPr id="4" name="Slide Number Placeholder 3"/>
          <p:cNvSpPr>
            <a:spLocks noGrp="1"/>
          </p:cNvSpPr>
          <p:nvPr>
            <p:ph type="sldNum" sz="quarter" idx="10"/>
          </p:nvPr>
        </p:nvSpPr>
        <p:spPr/>
        <p:txBody>
          <a:bodyPr/>
          <a:lstStyle/>
          <a:p>
            <a:fld id="{EC3E77E8-68EA-44A3-B6BC-57AF7B31AB36}" type="slidenum">
              <a:rPr lang="zh-CN" altLang="en-US" smtClean="0"/>
              <a:t>27</a:t>
            </a:fld>
            <a:endParaRPr lang="zh-CN" altLang="en-US"/>
          </a:p>
        </p:txBody>
      </p:sp>
    </p:spTree>
    <p:extLst>
      <p:ext uri="{BB962C8B-B14F-4D97-AF65-F5344CB8AC3E}">
        <p14:creationId xmlns:p14="http://schemas.microsoft.com/office/powerpoint/2010/main" val="261904271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10"/>
          </p:nvPr>
        </p:nvSpPr>
        <p:spPr/>
        <p:txBody>
          <a:bodyPr/>
          <a:lstStyle/>
          <a:p>
            <a:fld id="{EC3E77E8-68EA-44A3-B6BC-57AF7B31AB36}" type="slidenum">
              <a:rPr lang="zh-CN" altLang="en-US" smtClean="0"/>
              <a:t>28</a:t>
            </a:fld>
            <a:endParaRPr lang="zh-CN" altLang="en-US"/>
          </a:p>
        </p:txBody>
      </p:sp>
    </p:spTree>
    <p:extLst>
      <p:ext uri="{BB962C8B-B14F-4D97-AF65-F5344CB8AC3E}">
        <p14:creationId xmlns:p14="http://schemas.microsoft.com/office/powerpoint/2010/main" val="9604462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6B7D217-2486-4062-B7C9-2A7DEE07EEB0}" type="slidenum">
              <a:rPr lang="en-US" altLang="zh-CN"/>
              <a:pPr/>
              <a:t>32</a:t>
            </a:fld>
            <a:endParaRPr lang="en-US" altLang="zh-CN"/>
          </a:p>
        </p:txBody>
      </p:sp>
      <p:sp>
        <p:nvSpPr>
          <p:cNvPr id="239618" name="Rectangle 2"/>
          <p:cNvSpPr>
            <a:spLocks noGrp="1" noRot="1" noChangeAspect="1" noChangeArrowheads="1" noTextEdit="1"/>
          </p:cNvSpPr>
          <p:nvPr>
            <p:ph type="sldImg"/>
          </p:nvPr>
        </p:nvSpPr>
        <p:spPr>
          <a:ln/>
        </p:spPr>
      </p:sp>
      <p:sp>
        <p:nvSpPr>
          <p:cNvPr id="239619" name="Rectangle 3"/>
          <p:cNvSpPr>
            <a:spLocks noGrp="1" noChangeArrowheads="1"/>
          </p:cNvSpPr>
          <p:nvPr>
            <p:ph type="body" idx="1"/>
          </p:nvPr>
        </p:nvSpPr>
        <p:spPr/>
        <p:txBody>
          <a:bodyPr/>
          <a:lstStyle/>
          <a:p>
            <a:r>
              <a:rPr lang="en-US" altLang="zh-CN" dirty="0" smtClean="0"/>
              <a:t>Barbara McClintock propose the existence of telomere in 1930s</a:t>
            </a:r>
            <a:r>
              <a:rPr lang="zh-CN" altLang="en-US" dirty="0" smtClean="0"/>
              <a:t>，是一位极有远见的科学家！ </a:t>
            </a:r>
            <a:r>
              <a:rPr lang="en-US" altLang="zh-CN" dirty="0" smtClean="0"/>
              <a:t>she was the only woman to receive an unshared Nobel Prize in </a:t>
            </a:r>
            <a:r>
              <a:rPr lang="en-US" altLang="zh-CN" sz="1200" b="0" i="0" kern="1200" dirty="0" smtClean="0">
                <a:solidFill>
                  <a:schemeClr val="tx1"/>
                </a:solidFill>
                <a:effectLst/>
                <a:latin typeface="+mn-lt"/>
                <a:ea typeface="+mn-ea"/>
                <a:cs typeface="+mn-cs"/>
              </a:rPr>
              <a:t>Physiology or Medicine</a:t>
            </a:r>
            <a:endParaRPr lang="zh-CN" altLang="zh-CN" dirty="0"/>
          </a:p>
        </p:txBody>
      </p:sp>
    </p:spTree>
    <p:extLst>
      <p:ext uri="{BB962C8B-B14F-4D97-AF65-F5344CB8AC3E}">
        <p14:creationId xmlns:p14="http://schemas.microsoft.com/office/powerpoint/2010/main" val="339167483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899C49A-FDA5-4DE2-BC0C-E8D7FD48F4A8}" type="slidenum">
              <a:rPr lang="en-US" altLang="zh-CN"/>
              <a:pPr/>
              <a:t>34</a:t>
            </a:fld>
            <a:endParaRPr lang="en-US" altLang="zh-CN"/>
          </a:p>
        </p:txBody>
      </p:sp>
      <p:sp>
        <p:nvSpPr>
          <p:cNvPr id="238594" name="Rectangle 2"/>
          <p:cNvSpPr>
            <a:spLocks noGrp="1" noRot="1" noChangeAspect="1" noChangeArrowheads="1" noTextEdit="1"/>
          </p:cNvSpPr>
          <p:nvPr>
            <p:ph type="sldImg"/>
          </p:nvPr>
        </p:nvSpPr>
        <p:spPr>
          <a:ln/>
        </p:spPr>
      </p:sp>
      <p:sp>
        <p:nvSpPr>
          <p:cNvPr id="238595"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2838971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正常体细胞的分裂增殖代数是有限的，其中控制因素</a:t>
            </a:r>
            <a:r>
              <a:rPr lang="en-US" altLang="zh-CN" dirty="0" smtClean="0"/>
              <a:t>/</a:t>
            </a:r>
            <a:r>
              <a:rPr lang="zh-CN" altLang="en-US" dirty="0" smtClean="0"/>
              <a:t>机制是什么？</a:t>
            </a:r>
            <a:endParaRPr lang="zh-CN" altLang="en-US" dirty="0"/>
          </a:p>
        </p:txBody>
      </p:sp>
      <p:sp>
        <p:nvSpPr>
          <p:cNvPr id="4" name="Slide Number Placeholder 3"/>
          <p:cNvSpPr>
            <a:spLocks noGrp="1"/>
          </p:cNvSpPr>
          <p:nvPr>
            <p:ph type="sldNum" sz="quarter" idx="10"/>
          </p:nvPr>
        </p:nvSpPr>
        <p:spPr/>
        <p:txBody>
          <a:bodyPr/>
          <a:lstStyle/>
          <a:p>
            <a:fld id="{EC3E77E8-68EA-44A3-B6BC-57AF7B31AB36}" type="slidenum">
              <a:rPr lang="zh-CN" altLang="en-US" smtClean="0"/>
              <a:t>3</a:t>
            </a:fld>
            <a:endParaRPr lang="zh-CN" altLang="en-US"/>
          </a:p>
        </p:txBody>
      </p:sp>
    </p:spTree>
    <p:extLst>
      <p:ext uri="{BB962C8B-B14F-4D97-AF65-F5344CB8AC3E}">
        <p14:creationId xmlns:p14="http://schemas.microsoft.com/office/powerpoint/2010/main" val="98652931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E0D3E8A-E189-4120-9524-865CDE0B1FCE}" type="slidenum">
              <a:rPr lang="en-US" altLang="zh-CN"/>
              <a:pPr/>
              <a:t>35</a:t>
            </a:fld>
            <a:endParaRPr lang="en-US" altLang="zh-CN"/>
          </a:p>
        </p:txBody>
      </p:sp>
      <p:sp>
        <p:nvSpPr>
          <p:cNvPr id="240642" name="Rectangle 2"/>
          <p:cNvSpPr>
            <a:spLocks noGrp="1" noRot="1" noChangeAspect="1" noChangeArrowheads="1" noTextEdit="1"/>
          </p:cNvSpPr>
          <p:nvPr>
            <p:ph type="sldImg"/>
          </p:nvPr>
        </p:nvSpPr>
        <p:spPr>
          <a:ln/>
        </p:spPr>
      </p:sp>
      <p:sp>
        <p:nvSpPr>
          <p:cNvPr id="240643" name="Rectangle 3"/>
          <p:cNvSpPr>
            <a:spLocks noGrp="1" noChangeArrowheads="1"/>
          </p:cNvSpPr>
          <p:nvPr>
            <p:ph type="body" idx="1"/>
          </p:nvPr>
        </p:nvSpPr>
        <p:spPr/>
        <p:txBody>
          <a:bodyPr/>
          <a:lstStyle/>
          <a:p>
            <a:r>
              <a:rPr lang="zh-CN" altLang="en-US" dirty="0" smtClean="0"/>
              <a:t>端粒与细胞衰老，个体衰老</a:t>
            </a:r>
            <a:endParaRPr lang="zh-CN" altLang="zh-CN" dirty="0"/>
          </a:p>
        </p:txBody>
      </p:sp>
    </p:spTree>
    <p:extLst>
      <p:ext uri="{BB962C8B-B14F-4D97-AF65-F5344CB8AC3E}">
        <p14:creationId xmlns:p14="http://schemas.microsoft.com/office/powerpoint/2010/main" val="269024504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mtClean="0"/>
              <a:t>端</a:t>
            </a:r>
            <a:r>
              <a:rPr lang="zh-CN" altLang="en-US" dirty="0" smtClean="0"/>
              <a:t>粒缺失密切相关的染色体异常表现</a:t>
            </a:r>
            <a:endParaRPr lang="zh-CN" altLang="en-US" dirty="0"/>
          </a:p>
        </p:txBody>
      </p:sp>
      <p:sp>
        <p:nvSpPr>
          <p:cNvPr id="4" name="Slide Number Placeholder 3"/>
          <p:cNvSpPr>
            <a:spLocks noGrp="1"/>
          </p:cNvSpPr>
          <p:nvPr>
            <p:ph type="sldNum" sz="quarter" idx="10"/>
          </p:nvPr>
        </p:nvSpPr>
        <p:spPr/>
        <p:txBody>
          <a:bodyPr/>
          <a:lstStyle/>
          <a:p>
            <a:fld id="{EC3E77E8-68EA-44A3-B6BC-57AF7B31AB36}" type="slidenum">
              <a:rPr lang="zh-CN" altLang="en-US" smtClean="0"/>
              <a:t>36</a:t>
            </a:fld>
            <a:endParaRPr lang="zh-CN" altLang="en-US"/>
          </a:p>
        </p:txBody>
      </p:sp>
    </p:spTree>
    <p:extLst>
      <p:ext uri="{BB962C8B-B14F-4D97-AF65-F5344CB8AC3E}">
        <p14:creationId xmlns:p14="http://schemas.microsoft.com/office/powerpoint/2010/main" val="195801560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63DEA93-6149-4BC2-B6AD-EEE9CB12D72D}" type="slidenum">
              <a:rPr lang="en-US" altLang="zh-CN"/>
              <a:pPr/>
              <a:t>37</a:t>
            </a:fld>
            <a:endParaRPr lang="en-US" altLang="zh-CN"/>
          </a:p>
        </p:txBody>
      </p:sp>
      <p:sp>
        <p:nvSpPr>
          <p:cNvPr id="243714" name="Rectangle 2"/>
          <p:cNvSpPr>
            <a:spLocks noGrp="1" noRot="1" noChangeAspect="1" noChangeArrowheads="1" noTextEdit="1"/>
          </p:cNvSpPr>
          <p:nvPr>
            <p:ph type="sldImg"/>
          </p:nvPr>
        </p:nvSpPr>
        <p:spPr>
          <a:ln/>
        </p:spPr>
      </p:sp>
      <p:sp>
        <p:nvSpPr>
          <p:cNvPr id="243715" name="Rectangle 3"/>
          <p:cNvSpPr>
            <a:spLocks noGrp="1" noChangeArrowheads="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smtClean="0">
                <a:latin typeface="UtopiaStd-Regular"/>
              </a:rPr>
              <a:t>Note that the </a:t>
            </a:r>
            <a:r>
              <a:rPr lang="en-US" altLang="zh-CN" sz="1200" dirty="0" err="1" smtClean="0">
                <a:latin typeface="UtopiaStd-Regular"/>
              </a:rPr>
              <a:t>karyotypic</a:t>
            </a:r>
            <a:r>
              <a:rPr lang="en-US" altLang="zh-CN" sz="1200" dirty="0" smtClean="0">
                <a:latin typeface="UtopiaStd-Regular"/>
              </a:rPr>
              <a:t> instability occurring during crisis, which has been termed “genetic catastrophe,” is so severe that apoptosis occurs even in the absence of p53 function.</a:t>
            </a:r>
            <a:endParaRPr lang="zh-CN" altLang="en-US" sz="1200" dirty="0" smtClean="0"/>
          </a:p>
          <a:p>
            <a:endParaRPr lang="zh-CN" altLang="zh-CN" dirty="0"/>
          </a:p>
        </p:txBody>
      </p:sp>
    </p:spTree>
    <p:extLst>
      <p:ext uri="{BB962C8B-B14F-4D97-AF65-F5344CB8AC3E}">
        <p14:creationId xmlns:p14="http://schemas.microsoft.com/office/powerpoint/2010/main" val="180774131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AD13B13-065B-4E11-86DB-79F8873BCABB}" type="slidenum">
              <a:rPr lang="en-US" altLang="zh-CN"/>
              <a:pPr/>
              <a:t>38</a:t>
            </a:fld>
            <a:endParaRPr lang="en-US" altLang="zh-CN"/>
          </a:p>
        </p:txBody>
      </p:sp>
      <p:sp>
        <p:nvSpPr>
          <p:cNvPr id="247810" name="Rectangle 2"/>
          <p:cNvSpPr>
            <a:spLocks noGrp="1" noRot="1" noChangeAspect="1" noChangeArrowheads="1" noTextEdit="1"/>
          </p:cNvSpPr>
          <p:nvPr>
            <p:ph type="sldImg"/>
          </p:nvPr>
        </p:nvSpPr>
        <p:spPr>
          <a:ln/>
        </p:spPr>
      </p:sp>
      <p:sp>
        <p:nvSpPr>
          <p:cNvPr id="247811" name="Rectangle 3"/>
          <p:cNvSpPr>
            <a:spLocks noGrp="1" noChangeArrowheads="1"/>
          </p:cNvSpPr>
          <p:nvPr>
            <p:ph type="body" idx="1"/>
          </p:nvPr>
        </p:nvSpPr>
        <p:spPr/>
        <p:txBody>
          <a:bodyPr/>
          <a:lstStyle/>
          <a:p>
            <a:r>
              <a:rPr lang="zh-CN" altLang="en-US" dirty="0" smtClean="0"/>
              <a:t>端粒丢失的后果</a:t>
            </a:r>
            <a:endParaRPr lang="zh-CN" altLang="zh-CN" dirty="0"/>
          </a:p>
        </p:txBody>
      </p:sp>
    </p:spTree>
    <p:extLst>
      <p:ext uri="{BB962C8B-B14F-4D97-AF65-F5344CB8AC3E}">
        <p14:creationId xmlns:p14="http://schemas.microsoft.com/office/powerpoint/2010/main" val="97465508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smtClean="0"/>
              <a:t>Telomere</a:t>
            </a:r>
            <a:r>
              <a:rPr lang="zh-CN" altLang="en-US" dirty="0" smtClean="0"/>
              <a:t>的具体结构</a:t>
            </a:r>
            <a:endParaRPr lang="zh-CN" altLang="en-US" dirty="0"/>
          </a:p>
        </p:txBody>
      </p:sp>
      <p:sp>
        <p:nvSpPr>
          <p:cNvPr id="4" name="Slide Number Placeholder 3"/>
          <p:cNvSpPr>
            <a:spLocks noGrp="1"/>
          </p:cNvSpPr>
          <p:nvPr>
            <p:ph type="sldNum" sz="quarter" idx="10"/>
          </p:nvPr>
        </p:nvSpPr>
        <p:spPr/>
        <p:txBody>
          <a:bodyPr/>
          <a:lstStyle/>
          <a:p>
            <a:fld id="{EC3E77E8-68EA-44A3-B6BC-57AF7B31AB36}" type="slidenum">
              <a:rPr lang="zh-CN" altLang="en-US" smtClean="0"/>
              <a:t>39</a:t>
            </a:fld>
            <a:endParaRPr lang="zh-CN" altLang="en-US"/>
          </a:p>
        </p:txBody>
      </p:sp>
    </p:spTree>
    <p:extLst>
      <p:ext uri="{BB962C8B-B14F-4D97-AF65-F5344CB8AC3E}">
        <p14:creationId xmlns:p14="http://schemas.microsoft.com/office/powerpoint/2010/main" val="13644575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FC0AC61-2211-452D-B9C5-370FCEC7C79F}" type="slidenum">
              <a:rPr lang="en-US" altLang="zh-CN"/>
              <a:pPr/>
              <a:t>40</a:t>
            </a:fld>
            <a:endParaRPr lang="en-US" altLang="zh-CN"/>
          </a:p>
        </p:txBody>
      </p:sp>
      <p:sp>
        <p:nvSpPr>
          <p:cNvPr id="251906" name="Rectangle 2"/>
          <p:cNvSpPr>
            <a:spLocks noGrp="1" noRot="1" noChangeAspect="1" noChangeArrowheads="1" noTextEdit="1"/>
          </p:cNvSpPr>
          <p:nvPr>
            <p:ph type="sldImg"/>
          </p:nvPr>
        </p:nvSpPr>
        <p:spPr>
          <a:ln/>
        </p:spPr>
      </p:sp>
      <p:sp>
        <p:nvSpPr>
          <p:cNvPr id="251907"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72483629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C7C4B1C-8347-44EE-AEC0-D1DE8EDBA117}" type="slidenum">
              <a:rPr lang="en-US" altLang="zh-CN"/>
              <a:pPr/>
              <a:t>41</a:t>
            </a:fld>
            <a:endParaRPr lang="en-US" altLang="zh-CN"/>
          </a:p>
        </p:txBody>
      </p:sp>
      <p:sp>
        <p:nvSpPr>
          <p:cNvPr id="252930" name="Rectangle 2"/>
          <p:cNvSpPr>
            <a:spLocks noGrp="1" noRot="1" noChangeAspect="1" noChangeArrowheads="1" noTextEdit="1"/>
          </p:cNvSpPr>
          <p:nvPr>
            <p:ph type="sldImg"/>
          </p:nvPr>
        </p:nvSpPr>
        <p:spPr>
          <a:ln/>
        </p:spPr>
      </p:sp>
      <p:sp>
        <p:nvSpPr>
          <p:cNvPr id="252931" name="Rectangle 3"/>
          <p:cNvSpPr>
            <a:spLocks noGrp="1" noChangeArrowheads="1"/>
          </p:cNvSpPr>
          <p:nvPr>
            <p:ph type="body" idx="1"/>
          </p:nvPr>
        </p:nvSpPr>
        <p:spPr/>
        <p:txBody>
          <a:bodyPr/>
          <a:lstStyle/>
          <a:p>
            <a:r>
              <a:rPr lang="zh-CN" altLang="en-US" dirty="0" smtClean="0"/>
              <a:t>端粒</a:t>
            </a:r>
            <a:r>
              <a:rPr lang="en-US" altLang="zh-CN" dirty="0" smtClean="0"/>
              <a:t>DNA</a:t>
            </a:r>
            <a:r>
              <a:rPr lang="zh-CN" altLang="en-US" dirty="0" smtClean="0"/>
              <a:t>的结构</a:t>
            </a:r>
            <a:endParaRPr lang="zh-CN" altLang="zh-CN" dirty="0"/>
          </a:p>
        </p:txBody>
      </p:sp>
    </p:spTree>
    <p:extLst>
      <p:ext uri="{BB962C8B-B14F-4D97-AF65-F5344CB8AC3E}">
        <p14:creationId xmlns:p14="http://schemas.microsoft.com/office/powerpoint/2010/main" val="287627580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97F68AA-13D4-48D3-92C2-2B2D7A31A67C}" type="slidenum">
              <a:rPr lang="en-US" altLang="zh-CN"/>
              <a:pPr/>
              <a:t>42</a:t>
            </a:fld>
            <a:endParaRPr lang="en-US" altLang="zh-CN"/>
          </a:p>
        </p:txBody>
      </p:sp>
      <p:sp>
        <p:nvSpPr>
          <p:cNvPr id="258050" name="Rectangle 2"/>
          <p:cNvSpPr>
            <a:spLocks noGrp="1" noRot="1" noChangeAspect="1" noChangeArrowheads="1" noTextEdit="1"/>
          </p:cNvSpPr>
          <p:nvPr>
            <p:ph type="sldImg"/>
          </p:nvPr>
        </p:nvSpPr>
        <p:spPr>
          <a:ln/>
        </p:spPr>
      </p:sp>
      <p:sp>
        <p:nvSpPr>
          <p:cNvPr id="258051" name="Rectangle 3"/>
          <p:cNvSpPr>
            <a:spLocks noGrp="1" noChangeArrowheads="1"/>
          </p:cNvSpPr>
          <p:nvPr>
            <p:ph type="body" idx="1"/>
          </p:nvPr>
        </p:nvSpPr>
        <p:spPr/>
        <p:txBody>
          <a:bodyPr/>
          <a:lstStyle/>
          <a:p>
            <a:r>
              <a:rPr lang="zh-CN" altLang="en-US" dirty="0" smtClean="0"/>
              <a:t>很多结合蛋白，具体内容仅供参考</a:t>
            </a:r>
            <a:endParaRPr lang="zh-CN" altLang="zh-CN" dirty="0"/>
          </a:p>
        </p:txBody>
      </p:sp>
    </p:spTree>
    <p:extLst>
      <p:ext uri="{BB962C8B-B14F-4D97-AF65-F5344CB8AC3E}">
        <p14:creationId xmlns:p14="http://schemas.microsoft.com/office/powerpoint/2010/main" val="145903794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DF5AF6C-210E-4224-9595-DE337F3239C5}" type="slidenum">
              <a:rPr lang="en-US" altLang="zh-CN"/>
              <a:pPr/>
              <a:t>43</a:t>
            </a:fld>
            <a:endParaRPr lang="en-US" altLang="zh-CN"/>
          </a:p>
        </p:txBody>
      </p:sp>
      <p:sp>
        <p:nvSpPr>
          <p:cNvPr id="259074" name="Rectangle 2"/>
          <p:cNvSpPr>
            <a:spLocks noGrp="1" noRot="1" noChangeAspect="1" noChangeArrowheads="1" noTextEdit="1"/>
          </p:cNvSpPr>
          <p:nvPr>
            <p:ph type="sldImg"/>
          </p:nvPr>
        </p:nvSpPr>
        <p:spPr>
          <a:ln/>
        </p:spPr>
      </p:sp>
      <p:sp>
        <p:nvSpPr>
          <p:cNvPr id="259075" name="Rectangle 3"/>
          <p:cNvSpPr>
            <a:spLocks noGrp="1" noChangeArrowheads="1"/>
          </p:cNvSpPr>
          <p:nvPr>
            <p:ph type="body" idx="1"/>
          </p:nvPr>
        </p:nvSpPr>
        <p:spPr/>
        <p:txBody>
          <a:bodyPr/>
          <a:lstStyle/>
          <a:p>
            <a:r>
              <a:rPr lang="zh-CN" altLang="en-US" dirty="0" smtClean="0"/>
              <a:t>具体内容仅供参考</a:t>
            </a:r>
            <a:endParaRPr lang="zh-CN" altLang="zh-CN" dirty="0"/>
          </a:p>
        </p:txBody>
      </p:sp>
    </p:spTree>
    <p:extLst>
      <p:ext uri="{BB962C8B-B14F-4D97-AF65-F5344CB8AC3E}">
        <p14:creationId xmlns:p14="http://schemas.microsoft.com/office/powerpoint/2010/main" val="102662168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7EC8049-73BD-49E1-8EE8-DADF4C65055C}" type="slidenum">
              <a:rPr lang="en-US" altLang="zh-CN"/>
              <a:pPr/>
              <a:t>44</a:t>
            </a:fld>
            <a:endParaRPr lang="en-US" altLang="zh-CN"/>
          </a:p>
        </p:txBody>
      </p:sp>
      <p:sp>
        <p:nvSpPr>
          <p:cNvPr id="260098" name="Rectangle 2"/>
          <p:cNvSpPr>
            <a:spLocks noGrp="1" noRot="1" noChangeAspect="1" noChangeArrowheads="1" noTextEdit="1"/>
          </p:cNvSpPr>
          <p:nvPr>
            <p:ph type="sldImg"/>
          </p:nvPr>
        </p:nvSpPr>
        <p:spPr>
          <a:ln/>
        </p:spPr>
      </p:sp>
      <p:sp>
        <p:nvSpPr>
          <p:cNvPr id="260099"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8894987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C1017AD-87B7-4D74-B266-91308DEE36EF}" type="slidenum">
              <a:rPr lang="en-US" altLang="zh-CN"/>
              <a:pPr/>
              <a:t>4</a:t>
            </a:fld>
            <a:endParaRPr lang="en-US" altLang="zh-CN"/>
          </a:p>
        </p:txBody>
      </p:sp>
      <p:sp>
        <p:nvSpPr>
          <p:cNvPr id="207874" name="Rectangle 2"/>
          <p:cNvSpPr>
            <a:spLocks noGrp="1" noRot="1" noChangeAspect="1" noChangeArrowheads="1" noTextEdit="1"/>
          </p:cNvSpPr>
          <p:nvPr>
            <p:ph type="sldImg"/>
          </p:nvPr>
        </p:nvSpPr>
        <p:spPr>
          <a:ln/>
        </p:spPr>
      </p:sp>
      <p:sp>
        <p:nvSpPr>
          <p:cNvPr id="207875"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23155636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5B3921F-6001-40CE-A969-1A91F356446F}" type="slidenum">
              <a:rPr lang="en-US" altLang="zh-CN"/>
              <a:pPr/>
              <a:t>45</a:t>
            </a:fld>
            <a:endParaRPr lang="en-US" altLang="zh-CN"/>
          </a:p>
        </p:txBody>
      </p:sp>
      <p:sp>
        <p:nvSpPr>
          <p:cNvPr id="261122" name="Rectangle 2"/>
          <p:cNvSpPr>
            <a:spLocks noGrp="1" noRot="1" noChangeAspect="1" noChangeArrowheads="1" noTextEdit="1"/>
          </p:cNvSpPr>
          <p:nvPr>
            <p:ph type="sldImg"/>
          </p:nvPr>
        </p:nvSpPr>
        <p:spPr>
          <a:ln/>
        </p:spPr>
      </p:sp>
      <p:sp>
        <p:nvSpPr>
          <p:cNvPr id="261123"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59496246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err="1" smtClean="0">
                <a:solidFill>
                  <a:srgbClr val="000000"/>
                </a:solidFill>
                <a:latin typeface="FrutigerLTStd-Light"/>
              </a:rPr>
              <a:t>telomeric</a:t>
            </a:r>
            <a:r>
              <a:rPr lang="en-US" altLang="zh-CN" dirty="0" smtClean="0">
                <a:solidFill>
                  <a:srgbClr val="000000"/>
                </a:solidFill>
                <a:latin typeface="FrutigerLTStd-Light"/>
              </a:rPr>
              <a:t> repeat amplification protocol (TRAP) assay </a:t>
            </a:r>
            <a:endParaRPr lang="zh-CN" altLang="en-US" dirty="0"/>
          </a:p>
        </p:txBody>
      </p:sp>
      <p:sp>
        <p:nvSpPr>
          <p:cNvPr id="4" name="Slide Number Placeholder 3"/>
          <p:cNvSpPr>
            <a:spLocks noGrp="1"/>
          </p:cNvSpPr>
          <p:nvPr>
            <p:ph type="sldNum" sz="quarter" idx="10"/>
          </p:nvPr>
        </p:nvSpPr>
        <p:spPr/>
        <p:txBody>
          <a:bodyPr/>
          <a:lstStyle/>
          <a:p>
            <a:fld id="{EC3E77E8-68EA-44A3-B6BC-57AF7B31AB36}" type="slidenum">
              <a:rPr lang="zh-CN" altLang="en-US" smtClean="0"/>
              <a:t>47</a:t>
            </a:fld>
            <a:endParaRPr lang="zh-CN" altLang="en-US"/>
          </a:p>
        </p:txBody>
      </p:sp>
    </p:spTree>
    <p:extLst>
      <p:ext uri="{BB962C8B-B14F-4D97-AF65-F5344CB8AC3E}">
        <p14:creationId xmlns:p14="http://schemas.microsoft.com/office/powerpoint/2010/main" val="181097686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B543D0E-33B8-4D18-9F9D-3453034BFF75}" type="slidenum">
              <a:rPr lang="en-US" altLang="zh-CN"/>
              <a:pPr/>
              <a:t>49</a:t>
            </a:fld>
            <a:endParaRPr lang="en-US" altLang="zh-CN"/>
          </a:p>
        </p:txBody>
      </p:sp>
      <p:sp>
        <p:nvSpPr>
          <p:cNvPr id="262146" name="Rectangle 2"/>
          <p:cNvSpPr>
            <a:spLocks noGrp="1" noRot="1" noChangeAspect="1" noChangeArrowheads="1" noTextEdit="1"/>
          </p:cNvSpPr>
          <p:nvPr>
            <p:ph type="sldImg"/>
          </p:nvPr>
        </p:nvSpPr>
        <p:spPr>
          <a:ln/>
        </p:spPr>
      </p:sp>
      <p:sp>
        <p:nvSpPr>
          <p:cNvPr id="262147"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50697477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C0913D2-FA9C-4557-BB76-0FBEF1783F95}" type="slidenum">
              <a:rPr lang="en-US" altLang="zh-CN"/>
              <a:pPr/>
              <a:t>50</a:t>
            </a:fld>
            <a:endParaRPr lang="en-US" altLang="zh-CN"/>
          </a:p>
        </p:txBody>
      </p:sp>
      <p:sp>
        <p:nvSpPr>
          <p:cNvPr id="266242" name="Rectangle 2"/>
          <p:cNvSpPr>
            <a:spLocks noGrp="1" noRot="1" noChangeAspect="1" noChangeArrowheads="1" noTextEdit="1"/>
          </p:cNvSpPr>
          <p:nvPr>
            <p:ph type="sldImg"/>
          </p:nvPr>
        </p:nvSpPr>
        <p:spPr>
          <a:ln/>
        </p:spPr>
      </p:sp>
      <p:sp>
        <p:nvSpPr>
          <p:cNvPr id="266243" name="Rectangle 3"/>
          <p:cNvSpPr>
            <a:spLocks noGrp="1" noChangeArrowheads="1"/>
          </p:cNvSpPr>
          <p:nvPr>
            <p:ph type="body" idx="1"/>
          </p:nvPr>
        </p:nvSpPr>
        <p:spPr/>
        <p:txBody>
          <a:bodyPr/>
          <a:lstStyle/>
          <a:p>
            <a:r>
              <a:rPr lang="zh-CN" altLang="en-US" dirty="0" smtClean="0"/>
              <a:t>端粒酶在正常分化的体细胞里面不表达，</a:t>
            </a:r>
            <a:r>
              <a:rPr lang="en-US" altLang="zh-CN" dirty="0" smtClean="0"/>
              <a:t>Elizabeth Blackburn</a:t>
            </a:r>
            <a:r>
              <a:rPr lang="zh-CN" altLang="en-US" dirty="0" smtClean="0"/>
              <a:t>首先用该纤毛虫研究端粒，是正确的选择。</a:t>
            </a:r>
            <a:endParaRPr lang="zh-CN" altLang="zh-CN" dirty="0"/>
          </a:p>
        </p:txBody>
      </p:sp>
    </p:spTree>
    <p:extLst>
      <p:ext uri="{BB962C8B-B14F-4D97-AF65-F5344CB8AC3E}">
        <p14:creationId xmlns:p14="http://schemas.microsoft.com/office/powerpoint/2010/main" val="344097128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1410DDB-6486-4973-A72A-194A0B5CC064}" type="slidenum">
              <a:rPr lang="en-US" altLang="zh-CN"/>
              <a:pPr/>
              <a:t>51</a:t>
            </a:fld>
            <a:endParaRPr lang="en-US" altLang="zh-CN"/>
          </a:p>
        </p:txBody>
      </p:sp>
      <p:sp>
        <p:nvSpPr>
          <p:cNvPr id="264194" name="Rectangle 2"/>
          <p:cNvSpPr>
            <a:spLocks noGrp="1" noRot="1" noChangeAspect="1" noChangeArrowheads="1" noTextEdit="1"/>
          </p:cNvSpPr>
          <p:nvPr>
            <p:ph type="sldImg"/>
          </p:nvPr>
        </p:nvSpPr>
        <p:spPr>
          <a:ln/>
        </p:spPr>
      </p:sp>
      <p:sp>
        <p:nvSpPr>
          <p:cNvPr id="264195"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79922520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BC37096-6CDC-491C-AF6A-B2E3DEE4A108}" type="slidenum">
              <a:rPr lang="en-US" altLang="zh-CN"/>
              <a:pPr/>
              <a:t>52</a:t>
            </a:fld>
            <a:endParaRPr lang="en-US" altLang="zh-CN"/>
          </a:p>
        </p:txBody>
      </p:sp>
      <p:sp>
        <p:nvSpPr>
          <p:cNvPr id="268290" name="Rectangle 2"/>
          <p:cNvSpPr>
            <a:spLocks noGrp="1" noRot="1" noChangeAspect="1" noChangeArrowheads="1" noTextEdit="1"/>
          </p:cNvSpPr>
          <p:nvPr>
            <p:ph type="sldImg"/>
          </p:nvPr>
        </p:nvSpPr>
        <p:spPr>
          <a:ln/>
        </p:spPr>
      </p:sp>
      <p:sp>
        <p:nvSpPr>
          <p:cNvPr id="268291"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70545104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3A442D4-925A-4EA3-AB72-F7EF78C0255F}" type="slidenum">
              <a:rPr lang="en-US" altLang="zh-CN"/>
              <a:pPr/>
              <a:t>53</a:t>
            </a:fld>
            <a:endParaRPr lang="en-US" altLang="zh-CN"/>
          </a:p>
        </p:txBody>
      </p:sp>
      <p:sp>
        <p:nvSpPr>
          <p:cNvPr id="270338" name="Rectangle 2"/>
          <p:cNvSpPr>
            <a:spLocks noGrp="1" noRot="1" noChangeAspect="1" noChangeArrowheads="1" noTextEdit="1"/>
          </p:cNvSpPr>
          <p:nvPr>
            <p:ph type="sldImg"/>
          </p:nvPr>
        </p:nvSpPr>
        <p:spPr>
          <a:ln/>
        </p:spPr>
      </p:sp>
      <p:sp>
        <p:nvSpPr>
          <p:cNvPr id="270339"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8635409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3AA4601-5DCA-47C2-B0C2-6E833A09309F}" type="slidenum">
              <a:rPr lang="en-US" altLang="zh-CN"/>
              <a:pPr/>
              <a:t>54</a:t>
            </a:fld>
            <a:endParaRPr lang="en-US" altLang="zh-CN"/>
          </a:p>
        </p:txBody>
      </p:sp>
      <p:sp>
        <p:nvSpPr>
          <p:cNvPr id="271362" name="Rectangle 2"/>
          <p:cNvSpPr>
            <a:spLocks noGrp="1" noRot="1" noChangeAspect="1" noChangeArrowheads="1" noTextEdit="1"/>
          </p:cNvSpPr>
          <p:nvPr>
            <p:ph type="sldImg"/>
          </p:nvPr>
        </p:nvSpPr>
        <p:spPr>
          <a:ln/>
        </p:spPr>
      </p:sp>
      <p:sp>
        <p:nvSpPr>
          <p:cNvPr id="271363"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70716726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2F4DFFC-34CA-4118-8B24-56618C981D38}" type="slidenum">
              <a:rPr lang="en-US" altLang="zh-CN"/>
              <a:pPr/>
              <a:t>56</a:t>
            </a:fld>
            <a:endParaRPr lang="en-US" altLang="zh-CN"/>
          </a:p>
        </p:txBody>
      </p:sp>
      <p:sp>
        <p:nvSpPr>
          <p:cNvPr id="275458" name="Rectangle 2"/>
          <p:cNvSpPr>
            <a:spLocks noGrp="1" noRot="1" noChangeAspect="1" noChangeArrowheads="1" noTextEdit="1"/>
          </p:cNvSpPr>
          <p:nvPr>
            <p:ph type="sldImg"/>
          </p:nvPr>
        </p:nvSpPr>
        <p:spPr>
          <a:ln/>
        </p:spPr>
      </p:sp>
      <p:sp>
        <p:nvSpPr>
          <p:cNvPr id="275459"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63622396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B7C7F05-D116-4EDB-B75E-D74719D84AC3}" type="slidenum">
              <a:rPr lang="en-US" altLang="zh-CN"/>
              <a:pPr/>
              <a:t>57</a:t>
            </a:fld>
            <a:endParaRPr lang="en-US" altLang="zh-CN"/>
          </a:p>
        </p:txBody>
      </p:sp>
      <p:sp>
        <p:nvSpPr>
          <p:cNvPr id="276482" name="Rectangle 2"/>
          <p:cNvSpPr>
            <a:spLocks noGrp="1" noRot="1" noChangeAspect="1" noChangeArrowheads="1" noTextEdit="1"/>
          </p:cNvSpPr>
          <p:nvPr>
            <p:ph type="sldImg"/>
          </p:nvPr>
        </p:nvSpPr>
        <p:spPr>
          <a:ln/>
        </p:spPr>
      </p:sp>
      <p:sp>
        <p:nvSpPr>
          <p:cNvPr id="276483"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8487049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7C2E61C-9A8E-4EE5-8993-0437E8CB07D7}" type="slidenum">
              <a:rPr lang="en-US" altLang="zh-CN"/>
              <a:pPr/>
              <a:t>5</a:t>
            </a:fld>
            <a:endParaRPr lang="en-US" altLang="zh-CN"/>
          </a:p>
        </p:txBody>
      </p:sp>
      <p:sp>
        <p:nvSpPr>
          <p:cNvPr id="208898" name="Rectangle 2"/>
          <p:cNvSpPr>
            <a:spLocks noGrp="1" noRot="1" noChangeAspect="1" noChangeArrowheads="1" noTextEdit="1"/>
          </p:cNvSpPr>
          <p:nvPr>
            <p:ph type="sldImg"/>
          </p:nvPr>
        </p:nvSpPr>
        <p:spPr>
          <a:ln/>
        </p:spPr>
      </p:sp>
      <p:sp>
        <p:nvSpPr>
          <p:cNvPr id="208899" name="Rectangle 3"/>
          <p:cNvSpPr>
            <a:spLocks noGrp="1" noChangeArrowheads="1"/>
          </p:cNvSpPr>
          <p:nvPr>
            <p:ph type="body" idx="1"/>
          </p:nvPr>
        </p:nvSpPr>
        <p:spPr/>
        <p:txBody>
          <a:bodyPr/>
          <a:lstStyle/>
          <a:p>
            <a:r>
              <a:rPr lang="zh-CN" altLang="en-US" dirty="0" smtClean="0"/>
              <a:t>以线虫为例，正常体细胞的增值分裂次数是有限的</a:t>
            </a:r>
            <a:endParaRPr lang="zh-CN" altLang="zh-CN" dirty="0"/>
          </a:p>
        </p:txBody>
      </p:sp>
    </p:spTree>
    <p:extLst>
      <p:ext uri="{BB962C8B-B14F-4D97-AF65-F5344CB8AC3E}">
        <p14:creationId xmlns:p14="http://schemas.microsoft.com/office/powerpoint/2010/main" val="374008244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生物体总是复杂的！端粒酶活性并不是维护端粒的唯一机制。具体机制仅供参考</a:t>
            </a:r>
            <a:endParaRPr lang="zh-CN" altLang="en-US" dirty="0"/>
          </a:p>
        </p:txBody>
      </p:sp>
      <p:sp>
        <p:nvSpPr>
          <p:cNvPr id="4" name="Slide Number Placeholder 3"/>
          <p:cNvSpPr>
            <a:spLocks noGrp="1"/>
          </p:cNvSpPr>
          <p:nvPr>
            <p:ph type="sldNum" sz="quarter" idx="10"/>
          </p:nvPr>
        </p:nvSpPr>
        <p:spPr/>
        <p:txBody>
          <a:bodyPr/>
          <a:lstStyle/>
          <a:p>
            <a:fld id="{EC3E77E8-68EA-44A3-B6BC-57AF7B31AB36}" type="slidenum">
              <a:rPr lang="zh-CN" altLang="en-US" smtClean="0"/>
              <a:t>58</a:t>
            </a:fld>
            <a:endParaRPr lang="zh-CN" altLang="en-US"/>
          </a:p>
        </p:txBody>
      </p:sp>
    </p:spTree>
    <p:extLst>
      <p:ext uri="{BB962C8B-B14F-4D97-AF65-F5344CB8AC3E}">
        <p14:creationId xmlns:p14="http://schemas.microsoft.com/office/powerpoint/2010/main" val="255472958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C7A7375-BDA7-4041-A522-627153DBD53E}" type="slidenum">
              <a:rPr lang="en-US" altLang="zh-CN"/>
              <a:pPr/>
              <a:t>60</a:t>
            </a:fld>
            <a:endParaRPr lang="en-US" altLang="zh-CN"/>
          </a:p>
        </p:txBody>
      </p:sp>
      <p:sp>
        <p:nvSpPr>
          <p:cNvPr id="277506" name="Rectangle 2"/>
          <p:cNvSpPr>
            <a:spLocks noGrp="1" noRot="1" noChangeAspect="1" noChangeArrowheads="1" noTextEdit="1"/>
          </p:cNvSpPr>
          <p:nvPr>
            <p:ph type="sldImg"/>
          </p:nvPr>
        </p:nvSpPr>
        <p:spPr>
          <a:ln/>
        </p:spPr>
      </p:sp>
      <p:sp>
        <p:nvSpPr>
          <p:cNvPr id="277507" name="Rectangle 3"/>
          <p:cNvSpPr>
            <a:spLocks noGrp="1" noChangeArrowheads="1"/>
          </p:cNvSpPr>
          <p:nvPr>
            <p:ph type="body" idx="1"/>
          </p:nvPr>
        </p:nvSpPr>
        <p:spPr/>
        <p:txBody>
          <a:bodyPr/>
          <a:lstStyle/>
          <a:p>
            <a:r>
              <a:rPr lang="en-US" altLang="zh-CN" dirty="0" smtClean="0"/>
              <a:t>Telomerase</a:t>
            </a:r>
            <a:r>
              <a:rPr lang="zh-CN" altLang="en-US" dirty="0" smtClean="0"/>
              <a:t>不能解释这种异位</a:t>
            </a:r>
            <a:r>
              <a:rPr lang="en-US" altLang="zh-CN" dirty="0" smtClean="0"/>
              <a:t>telomere</a:t>
            </a:r>
            <a:r>
              <a:rPr lang="zh-CN" altLang="en-US" dirty="0" smtClean="0"/>
              <a:t>扩增，因而必定存在</a:t>
            </a:r>
            <a:r>
              <a:rPr lang="en-US" altLang="zh-CN" dirty="0" smtClean="0"/>
              <a:t>telomerase</a:t>
            </a:r>
            <a:r>
              <a:rPr lang="zh-CN" altLang="en-US" dirty="0" smtClean="0"/>
              <a:t>非依赖的</a:t>
            </a:r>
            <a:r>
              <a:rPr lang="en-US" altLang="zh-CN" dirty="0" smtClean="0"/>
              <a:t>telomere </a:t>
            </a:r>
            <a:r>
              <a:rPr lang="zh-CN" altLang="en-US" dirty="0" smtClean="0"/>
              <a:t>扩增方式</a:t>
            </a:r>
            <a:endParaRPr lang="zh-CN" altLang="zh-CN" dirty="0"/>
          </a:p>
        </p:txBody>
      </p:sp>
    </p:spTree>
    <p:extLst>
      <p:ext uri="{BB962C8B-B14F-4D97-AF65-F5344CB8AC3E}">
        <p14:creationId xmlns:p14="http://schemas.microsoft.com/office/powerpoint/2010/main" val="76825244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7AD773B-CFAD-4F35-980C-49DCD775F407}" type="slidenum">
              <a:rPr lang="en-US" altLang="zh-CN"/>
              <a:pPr/>
              <a:t>61</a:t>
            </a:fld>
            <a:endParaRPr lang="en-US" altLang="zh-CN"/>
          </a:p>
        </p:txBody>
      </p:sp>
      <p:sp>
        <p:nvSpPr>
          <p:cNvPr id="279554" name="Rectangle 2"/>
          <p:cNvSpPr>
            <a:spLocks noGrp="1" noRot="1" noChangeAspect="1" noChangeArrowheads="1" noTextEdit="1"/>
          </p:cNvSpPr>
          <p:nvPr>
            <p:ph type="sldImg"/>
          </p:nvPr>
        </p:nvSpPr>
        <p:spPr>
          <a:ln/>
        </p:spPr>
      </p:sp>
      <p:sp>
        <p:nvSpPr>
          <p:cNvPr id="279555"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403583714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444CBD4-B96D-490B-9729-E5DC2A68E2D2}" type="slidenum">
              <a:rPr lang="en-US" altLang="zh-CN"/>
              <a:pPr/>
              <a:t>62</a:t>
            </a:fld>
            <a:endParaRPr lang="en-US" altLang="zh-CN"/>
          </a:p>
        </p:txBody>
      </p:sp>
      <p:sp>
        <p:nvSpPr>
          <p:cNvPr id="280578" name="Rectangle 2"/>
          <p:cNvSpPr>
            <a:spLocks noGrp="1" noRot="1" noChangeAspect="1" noChangeArrowheads="1" noTextEdit="1"/>
          </p:cNvSpPr>
          <p:nvPr>
            <p:ph type="sldImg"/>
          </p:nvPr>
        </p:nvSpPr>
        <p:spPr>
          <a:ln/>
        </p:spPr>
      </p:sp>
      <p:sp>
        <p:nvSpPr>
          <p:cNvPr id="280579" name="Rectangle 3"/>
          <p:cNvSpPr>
            <a:spLocks noGrp="1" noChangeArrowheads="1"/>
          </p:cNvSpPr>
          <p:nvPr>
            <p:ph type="body" idx="1"/>
          </p:nvPr>
        </p:nvSpPr>
        <p:spPr/>
        <p:txBody>
          <a:bodyPr/>
          <a:lstStyle/>
          <a:p>
            <a:r>
              <a:rPr lang="zh-CN" altLang="en-US" dirty="0" smtClean="0"/>
              <a:t>第二种可能的</a:t>
            </a:r>
            <a:r>
              <a:rPr lang="en-US" altLang="zh-CN" dirty="0" smtClean="0"/>
              <a:t>ALT</a:t>
            </a:r>
            <a:r>
              <a:rPr lang="zh-CN" altLang="en-US" dirty="0" smtClean="0"/>
              <a:t> 机制，仅供参考</a:t>
            </a:r>
            <a:endParaRPr lang="zh-CN" altLang="zh-CN" dirty="0"/>
          </a:p>
        </p:txBody>
      </p:sp>
    </p:spTree>
    <p:extLst>
      <p:ext uri="{BB962C8B-B14F-4D97-AF65-F5344CB8AC3E}">
        <p14:creationId xmlns:p14="http://schemas.microsoft.com/office/powerpoint/2010/main" val="6692236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7E6E0C9-1BE1-402C-96CF-F2D4067D85CE}" type="slidenum">
              <a:rPr lang="en-US" altLang="zh-CN"/>
              <a:pPr/>
              <a:t>64</a:t>
            </a:fld>
            <a:endParaRPr lang="en-US" altLang="zh-CN"/>
          </a:p>
        </p:txBody>
      </p:sp>
      <p:sp>
        <p:nvSpPr>
          <p:cNvPr id="282626" name="Rectangle 2"/>
          <p:cNvSpPr>
            <a:spLocks noGrp="1" noRot="1" noChangeAspect="1" noChangeArrowheads="1" noTextEdit="1"/>
          </p:cNvSpPr>
          <p:nvPr>
            <p:ph type="sldImg"/>
          </p:nvPr>
        </p:nvSpPr>
        <p:spPr>
          <a:ln/>
        </p:spPr>
      </p:sp>
      <p:sp>
        <p:nvSpPr>
          <p:cNvPr id="282627"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00708401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825A392-48A0-426E-BBD8-385C41FC6C44}" type="slidenum">
              <a:rPr lang="en-US" altLang="zh-CN"/>
              <a:pPr/>
              <a:t>65</a:t>
            </a:fld>
            <a:endParaRPr lang="en-US" altLang="zh-CN"/>
          </a:p>
        </p:txBody>
      </p:sp>
      <p:sp>
        <p:nvSpPr>
          <p:cNvPr id="283650" name="Rectangle 2"/>
          <p:cNvSpPr>
            <a:spLocks noGrp="1" noRot="1" noChangeAspect="1" noChangeArrowheads="1" noTextEdit="1"/>
          </p:cNvSpPr>
          <p:nvPr>
            <p:ph type="sldImg"/>
          </p:nvPr>
        </p:nvSpPr>
        <p:spPr>
          <a:ln/>
        </p:spPr>
      </p:sp>
      <p:sp>
        <p:nvSpPr>
          <p:cNvPr id="283651"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94520017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74BA013-102F-4409-941B-392A8DD58560}" type="slidenum">
              <a:rPr lang="en-US" altLang="zh-CN"/>
              <a:pPr/>
              <a:t>66</a:t>
            </a:fld>
            <a:endParaRPr lang="en-US" altLang="zh-CN"/>
          </a:p>
        </p:txBody>
      </p:sp>
      <p:sp>
        <p:nvSpPr>
          <p:cNvPr id="285698" name="Rectangle 2"/>
          <p:cNvSpPr>
            <a:spLocks noGrp="1" noRot="1" noChangeAspect="1" noChangeArrowheads="1" noTextEdit="1"/>
          </p:cNvSpPr>
          <p:nvPr>
            <p:ph type="sldImg"/>
          </p:nvPr>
        </p:nvSpPr>
        <p:spPr>
          <a:ln/>
        </p:spPr>
      </p:sp>
      <p:sp>
        <p:nvSpPr>
          <p:cNvPr id="285699"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48778464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54043E0-50DF-4656-B522-BB0F8FAF6495}" type="slidenum">
              <a:rPr lang="en-US" altLang="zh-CN"/>
              <a:pPr/>
              <a:t>67</a:t>
            </a:fld>
            <a:endParaRPr lang="en-US" altLang="zh-CN"/>
          </a:p>
        </p:txBody>
      </p:sp>
      <p:sp>
        <p:nvSpPr>
          <p:cNvPr id="286722" name="Rectangle 2"/>
          <p:cNvSpPr>
            <a:spLocks noGrp="1" noRot="1" noChangeAspect="1" noChangeArrowheads="1" noTextEdit="1"/>
          </p:cNvSpPr>
          <p:nvPr>
            <p:ph type="sldImg"/>
          </p:nvPr>
        </p:nvSpPr>
        <p:spPr>
          <a:ln/>
        </p:spPr>
      </p:sp>
      <p:sp>
        <p:nvSpPr>
          <p:cNvPr id="286723"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27322262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8C57765-ADA4-4083-8E6B-A3D62A445FDF}" type="slidenum">
              <a:rPr lang="en-US" altLang="zh-CN"/>
              <a:pPr/>
              <a:t>68</a:t>
            </a:fld>
            <a:endParaRPr lang="en-US" altLang="zh-CN"/>
          </a:p>
        </p:txBody>
      </p:sp>
      <p:sp>
        <p:nvSpPr>
          <p:cNvPr id="288770" name="Rectangle 2"/>
          <p:cNvSpPr>
            <a:spLocks noGrp="1" noRot="1" noChangeAspect="1" noChangeArrowheads="1" noTextEdit="1"/>
          </p:cNvSpPr>
          <p:nvPr>
            <p:ph type="sldImg"/>
          </p:nvPr>
        </p:nvSpPr>
        <p:spPr>
          <a:ln/>
        </p:spPr>
      </p:sp>
      <p:sp>
        <p:nvSpPr>
          <p:cNvPr id="288771"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60037755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1838B90-9800-4D02-9A62-5D83FE721861}" type="slidenum">
              <a:rPr lang="en-US" altLang="zh-CN"/>
              <a:pPr/>
              <a:t>69</a:t>
            </a:fld>
            <a:endParaRPr lang="en-US" altLang="zh-CN"/>
          </a:p>
        </p:txBody>
      </p:sp>
      <p:sp>
        <p:nvSpPr>
          <p:cNvPr id="289794" name="Rectangle 2"/>
          <p:cNvSpPr>
            <a:spLocks noGrp="1" noRot="1" noChangeAspect="1" noChangeArrowheads="1" noTextEdit="1"/>
          </p:cNvSpPr>
          <p:nvPr>
            <p:ph type="sldImg"/>
          </p:nvPr>
        </p:nvSpPr>
        <p:spPr>
          <a:ln/>
        </p:spPr>
      </p:sp>
      <p:sp>
        <p:nvSpPr>
          <p:cNvPr id="289795"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5368241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任何学术观点的意义必须站在时代背景去考虑。</a:t>
            </a:r>
            <a:r>
              <a:rPr lang="en-US" altLang="zh-CN" dirty="0" smtClean="0"/>
              <a:t>1961</a:t>
            </a:r>
            <a:r>
              <a:rPr lang="zh-CN" altLang="en-US" dirty="0" smtClean="0"/>
              <a:t>年以前，学术界主流观点认为：所有细胞都是永生的。普通单细胞微生物固然是永生的，动物细胞当时也被认为是永生的。</a:t>
            </a:r>
            <a:endParaRPr lang="zh-CN" altLang="en-US" dirty="0"/>
          </a:p>
        </p:txBody>
      </p:sp>
      <p:sp>
        <p:nvSpPr>
          <p:cNvPr id="4" name="Slide Number Placeholder 3"/>
          <p:cNvSpPr>
            <a:spLocks noGrp="1"/>
          </p:cNvSpPr>
          <p:nvPr>
            <p:ph type="sldNum" sz="quarter" idx="10"/>
          </p:nvPr>
        </p:nvSpPr>
        <p:spPr/>
        <p:txBody>
          <a:bodyPr/>
          <a:lstStyle/>
          <a:p>
            <a:fld id="{EC3E77E8-68EA-44A3-B6BC-57AF7B31AB36}" type="slidenum">
              <a:rPr lang="zh-CN" altLang="en-US" smtClean="0"/>
              <a:t>6</a:t>
            </a:fld>
            <a:endParaRPr lang="zh-CN" altLang="en-US"/>
          </a:p>
        </p:txBody>
      </p:sp>
    </p:spTree>
    <p:extLst>
      <p:ext uri="{BB962C8B-B14F-4D97-AF65-F5344CB8AC3E}">
        <p14:creationId xmlns:p14="http://schemas.microsoft.com/office/powerpoint/2010/main" val="317025838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A94A17E-5031-4FA9-87AC-B659459FEF0B}" type="slidenum">
              <a:rPr lang="en-US" altLang="zh-CN"/>
              <a:pPr/>
              <a:t>71</a:t>
            </a:fld>
            <a:endParaRPr lang="en-US" altLang="zh-CN"/>
          </a:p>
        </p:txBody>
      </p:sp>
      <p:sp>
        <p:nvSpPr>
          <p:cNvPr id="296962" name="Rectangle 2"/>
          <p:cNvSpPr>
            <a:spLocks noGrp="1" noRot="1" noChangeAspect="1" noChangeArrowheads="1" noTextEdit="1"/>
          </p:cNvSpPr>
          <p:nvPr>
            <p:ph type="sldImg"/>
          </p:nvPr>
        </p:nvSpPr>
        <p:spPr>
          <a:ln/>
        </p:spPr>
      </p:sp>
      <p:sp>
        <p:nvSpPr>
          <p:cNvPr id="296963"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18151177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B11D7FA-56E2-42E2-B1F6-D0994065429F}" type="slidenum">
              <a:rPr lang="en-US" altLang="zh-CN"/>
              <a:pPr/>
              <a:t>72</a:t>
            </a:fld>
            <a:endParaRPr lang="en-US" altLang="zh-CN"/>
          </a:p>
        </p:txBody>
      </p:sp>
      <p:sp>
        <p:nvSpPr>
          <p:cNvPr id="300034" name="Rectangle 2"/>
          <p:cNvSpPr>
            <a:spLocks noGrp="1" noRot="1" noChangeAspect="1" noChangeArrowheads="1" noTextEdit="1"/>
          </p:cNvSpPr>
          <p:nvPr>
            <p:ph type="sldImg"/>
          </p:nvPr>
        </p:nvSpPr>
        <p:spPr>
          <a:ln/>
        </p:spPr>
      </p:sp>
      <p:sp>
        <p:nvSpPr>
          <p:cNvPr id="300035"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0503224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2A8A4A5-3D79-4558-8202-2C0A005AF62E}" type="slidenum">
              <a:rPr lang="en-US" altLang="zh-CN"/>
              <a:pPr/>
              <a:t>7</a:t>
            </a:fld>
            <a:endParaRPr lang="en-US" altLang="zh-CN"/>
          </a:p>
        </p:txBody>
      </p:sp>
      <p:sp>
        <p:nvSpPr>
          <p:cNvPr id="209922" name="Rectangle 2"/>
          <p:cNvSpPr>
            <a:spLocks noGrp="1" noRot="1" noChangeAspect="1" noChangeArrowheads="1" noTextEdit="1"/>
          </p:cNvSpPr>
          <p:nvPr>
            <p:ph type="sldImg"/>
          </p:nvPr>
        </p:nvSpPr>
        <p:spPr>
          <a:ln/>
        </p:spPr>
      </p:sp>
      <p:sp>
        <p:nvSpPr>
          <p:cNvPr id="209923"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809511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dirty="0" smtClean="0"/>
              <a:t>Mechanism and implication of cell senescence is still not well known</a:t>
            </a:r>
            <a:endParaRPr lang="zh-CN" altLang="en-US" dirty="0"/>
          </a:p>
        </p:txBody>
      </p:sp>
      <p:sp>
        <p:nvSpPr>
          <p:cNvPr id="4" name="Slide Number Placeholder 3"/>
          <p:cNvSpPr>
            <a:spLocks noGrp="1"/>
          </p:cNvSpPr>
          <p:nvPr>
            <p:ph type="sldNum" sz="quarter" idx="10"/>
          </p:nvPr>
        </p:nvSpPr>
        <p:spPr/>
        <p:txBody>
          <a:bodyPr/>
          <a:lstStyle/>
          <a:p>
            <a:fld id="{EC3E77E8-68EA-44A3-B6BC-57AF7B31AB36}" type="slidenum">
              <a:rPr lang="zh-CN" altLang="en-US" smtClean="0"/>
              <a:t>8</a:t>
            </a:fld>
            <a:endParaRPr lang="zh-CN" altLang="en-US"/>
          </a:p>
        </p:txBody>
      </p:sp>
    </p:spTree>
    <p:extLst>
      <p:ext uri="{BB962C8B-B14F-4D97-AF65-F5344CB8AC3E}">
        <p14:creationId xmlns:p14="http://schemas.microsoft.com/office/powerpoint/2010/main" val="35517562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86E828E-E7CB-46D7-839E-77AA4CF737D7}" type="slidenum">
              <a:rPr lang="en-US" altLang="zh-CN"/>
              <a:pPr/>
              <a:t>9</a:t>
            </a:fld>
            <a:endParaRPr lang="en-US" altLang="zh-CN"/>
          </a:p>
        </p:txBody>
      </p:sp>
      <p:sp>
        <p:nvSpPr>
          <p:cNvPr id="210946" name="Rectangle 2"/>
          <p:cNvSpPr>
            <a:spLocks noGrp="1" noRot="1" noChangeAspect="1" noChangeArrowheads="1" noTextEdit="1"/>
          </p:cNvSpPr>
          <p:nvPr>
            <p:ph type="sldImg"/>
          </p:nvPr>
        </p:nvSpPr>
        <p:spPr>
          <a:ln/>
        </p:spPr>
      </p:sp>
      <p:sp>
        <p:nvSpPr>
          <p:cNvPr id="210947"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8797428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ltLang="zh-CN" smtClean="0"/>
              <a:t>Click to edit Master title style</a:t>
            </a:r>
            <a:endParaRPr lang="zh-CN" alt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smtClean="0"/>
              <a:t>Click to edit Master subtitle style</a:t>
            </a:r>
            <a:endParaRPr lang="zh-CN" altLang="en-US"/>
          </a:p>
        </p:txBody>
      </p:sp>
      <p:sp>
        <p:nvSpPr>
          <p:cNvPr id="4" name="Date Placeholder 3"/>
          <p:cNvSpPr>
            <a:spLocks noGrp="1"/>
          </p:cNvSpPr>
          <p:nvPr>
            <p:ph type="dt" sz="half" idx="10"/>
          </p:nvPr>
        </p:nvSpPr>
        <p:spPr/>
        <p:txBody>
          <a:bodyPr/>
          <a:lstStyle/>
          <a:p>
            <a:fld id="{A2C918F6-A3D7-4137-ADDC-0EE925CFFFB0}" type="datetimeFigureOut">
              <a:rPr lang="zh-CN" altLang="en-US" smtClean="0"/>
              <a:t>2024/1/13 Saturday</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F3619D6B-3616-4C1C-AFFD-C65DA8D93CE9}" type="slidenum">
              <a:rPr lang="zh-CN" altLang="en-US" smtClean="0"/>
              <a:t>‹#›</a:t>
            </a:fld>
            <a:endParaRPr lang="zh-CN" altLang="en-US"/>
          </a:p>
        </p:txBody>
      </p:sp>
    </p:spTree>
    <p:extLst>
      <p:ext uri="{BB962C8B-B14F-4D97-AF65-F5344CB8AC3E}">
        <p14:creationId xmlns:p14="http://schemas.microsoft.com/office/powerpoint/2010/main" val="9397460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zh-CN" altLang="en-US"/>
          </a:p>
        </p:txBody>
      </p:sp>
      <p:sp>
        <p:nvSpPr>
          <p:cNvPr id="3" name="Vertical Text Placeholder 2"/>
          <p:cNvSpPr>
            <a:spLocks noGrp="1"/>
          </p:cNvSpPr>
          <p:nvPr>
            <p:ph type="body" orient="vert" idx="1"/>
          </p:nvPr>
        </p:nvSpPr>
        <p:spPr/>
        <p:txBody>
          <a:bodyPr vert="eaVert"/>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4" name="Date Placeholder 3"/>
          <p:cNvSpPr>
            <a:spLocks noGrp="1"/>
          </p:cNvSpPr>
          <p:nvPr>
            <p:ph type="dt" sz="half" idx="10"/>
          </p:nvPr>
        </p:nvSpPr>
        <p:spPr/>
        <p:txBody>
          <a:bodyPr/>
          <a:lstStyle/>
          <a:p>
            <a:fld id="{A2C918F6-A3D7-4137-ADDC-0EE925CFFFB0}" type="datetimeFigureOut">
              <a:rPr lang="zh-CN" altLang="en-US" smtClean="0"/>
              <a:t>2024/1/13 Saturday</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F3619D6B-3616-4C1C-AFFD-C65DA8D93CE9}" type="slidenum">
              <a:rPr lang="zh-CN" altLang="en-US" smtClean="0"/>
              <a:t>‹#›</a:t>
            </a:fld>
            <a:endParaRPr lang="zh-CN" altLang="en-US"/>
          </a:p>
        </p:txBody>
      </p:sp>
    </p:spTree>
    <p:extLst>
      <p:ext uri="{BB962C8B-B14F-4D97-AF65-F5344CB8AC3E}">
        <p14:creationId xmlns:p14="http://schemas.microsoft.com/office/powerpoint/2010/main" val="36145706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ltLang="zh-CN" smtClean="0"/>
              <a:t>Click to edit Master title style</a:t>
            </a:r>
            <a:endParaRPr lang="zh-CN" alt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4" name="Date Placeholder 3"/>
          <p:cNvSpPr>
            <a:spLocks noGrp="1"/>
          </p:cNvSpPr>
          <p:nvPr>
            <p:ph type="dt" sz="half" idx="10"/>
          </p:nvPr>
        </p:nvSpPr>
        <p:spPr/>
        <p:txBody>
          <a:bodyPr/>
          <a:lstStyle/>
          <a:p>
            <a:fld id="{A2C918F6-A3D7-4137-ADDC-0EE925CFFFB0}" type="datetimeFigureOut">
              <a:rPr lang="zh-CN" altLang="en-US" smtClean="0"/>
              <a:t>2024/1/13 Saturday</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F3619D6B-3616-4C1C-AFFD-C65DA8D93CE9}" type="slidenum">
              <a:rPr lang="zh-CN" altLang="en-US" smtClean="0"/>
              <a:t>‹#›</a:t>
            </a:fld>
            <a:endParaRPr lang="zh-CN" altLang="en-US"/>
          </a:p>
        </p:txBody>
      </p:sp>
    </p:spTree>
    <p:extLst>
      <p:ext uri="{BB962C8B-B14F-4D97-AF65-F5344CB8AC3E}">
        <p14:creationId xmlns:p14="http://schemas.microsoft.com/office/powerpoint/2010/main" val="1919921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zh-CN" altLang="en-US"/>
          </a:p>
        </p:txBody>
      </p:sp>
      <p:sp>
        <p:nvSpPr>
          <p:cNvPr id="3" name="Content Placeholder 2"/>
          <p:cNvSpPr>
            <a:spLocks noGrp="1"/>
          </p:cNvSpPr>
          <p:nvPr>
            <p:ph idx="1"/>
          </p:nvPr>
        </p:nvSpPr>
        <p:spPr/>
        <p:txBody>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4" name="Date Placeholder 3"/>
          <p:cNvSpPr>
            <a:spLocks noGrp="1"/>
          </p:cNvSpPr>
          <p:nvPr>
            <p:ph type="dt" sz="half" idx="10"/>
          </p:nvPr>
        </p:nvSpPr>
        <p:spPr/>
        <p:txBody>
          <a:bodyPr/>
          <a:lstStyle/>
          <a:p>
            <a:fld id="{A2C918F6-A3D7-4137-ADDC-0EE925CFFFB0}" type="datetimeFigureOut">
              <a:rPr lang="zh-CN" altLang="en-US" smtClean="0"/>
              <a:t>2024/1/13 Saturday</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F3619D6B-3616-4C1C-AFFD-C65DA8D93CE9}" type="slidenum">
              <a:rPr lang="zh-CN" altLang="en-US" smtClean="0"/>
              <a:t>‹#›</a:t>
            </a:fld>
            <a:endParaRPr lang="zh-CN" altLang="en-US"/>
          </a:p>
        </p:txBody>
      </p:sp>
    </p:spTree>
    <p:extLst>
      <p:ext uri="{BB962C8B-B14F-4D97-AF65-F5344CB8AC3E}">
        <p14:creationId xmlns:p14="http://schemas.microsoft.com/office/powerpoint/2010/main" val="21158935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ltLang="zh-CN" smtClean="0"/>
              <a:t>Click to edit Master title style</a:t>
            </a:r>
            <a:endParaRPr lang="zh-CN" alt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ltLang="zh-CN" smtClean="0"/>
              <a:t>Click to edit Master text styles</a:t>
            </a:r>
          </a:p>
        </p:txBody>
      </p:sp>
      <p:sp>
        <p:nvSpPr>
          <p:cNvPr id="4" name="Date Placeholder 3"/>
          <p:cNvSpPr>
            <a:spLocks noGrp="1"/>
          </p:cNvSpPr>
          <p:nvPr>
            <p:ph type="dt" sz="half" idx="10"/>
          </p:nvPr>
        </p:nvSpPr>
        <p:spPr/>
        <p:txBody>
          <a:bodyPr/>
          <a:lstStyle/>
          <a:p>
            <a:fld id="{A2C918F6-A3D7-4137-ADDC-0EE925CFFFB0}" type="datetimeFigureOut">
              <a:rPr lang="zh-CN" altLang="en-US" smtClean="0"/>
              <a:t>2024/1/13 Saturday</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F3619D6B-3616-4C1C-AFFD-C65DA8D93CE9}" type="slidenum">
              <a:rPr lang="zh-CN" altLang="en-US" smtClean="0"/>
              <a:t>‹#›</a:t>
            </a:fld>
            <a:endParaRPr lang="zh-CN" altLang="en-US"/>
          </a:p>
        </p:txBody>
      </p:sp>
    </p:spTree>
    <p:extLst>
      <p:ext uri="{BB962C8B-B14F-4D97-AF65-F5344CB8AC3E}">
        <p14:creationId xmlns:p14="http://schemas.microsoft.com/office/powerpoint/2010/main" val="37370138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zh-CN" altLang="en-US"/>
          </a:p>
        </p:txBody>
      </p:sp>
      <p:sp>
        <p:nvSpPr>
          <p:cNvPr id="3" name="Content Placeholder 2"/>
          <p:cNvSpPr>
            <a:spLocks noGrp="1"/>
          </p:cNvSpPr>
          <p:nvPr>
            <p:ph sz="half" idx="1"/>
          </p:nvPr>
        </p:nvSpPr>
        <p:spPr>
          <a:xfrm>
            <a:off x="838200" y="1825625"/>
            <a:ext cx="5181600" cy="4351338"/>
          </a:xfrm>
        </p:spPr>
        <p:txBody>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4" name="Content Placeholder 3"/>
          <p:cNvSpPr>
            <a:spLocks noGrp="1"/>
          </p:cNvSpPr>
          <p:nvPr>
            <p:ph sz="half" idx="2"/>
          </p:nvPr>
        </p:nvSpPr>
        <p:spPr>
          <a:xfrm>
            <a:off x="6172200" y="1825625"/>
            <a:ext cx="5181600" cy="4351338"/>
          </a:xfrm>
        </p:spPr>
        <p:txBody>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5" name="Date Placeholder 4"/>
          <p:cNvSpPr>
            <a:spLocks noGrp="1"/>
          </p:cNvSpPr>
          <p:nvPr>
            <p:ph type="dt" sz="half" idx="10"/>
          </p:nvPr>
        </p:nvSpPr>
        <p:spPr/>
        <p:txBody>
          <a:bodyPr/>
          <a:lstStyle/>
          <a:p>
            <a:fld id="{A2C918F6-A3D7-4137-ADDC-0EE925CFFFB0}" type="datetimeFigureOut">
              <a:rPr lang="zh-CN" altLang="en-US" smtClean="0"/>
              <a:t>2024/1/13 Saturday</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F3619D6B-3616-4C1C-AFFD-C65DA8D93CE9}" type="slidenum">
              <a:rPr lang="zh-CN" altLang="en-US" smtClean="0"/>
              <a:t>‹#›</a:t>
            </a:fld>
            <a:endParaRPr lang="zh-CN" altLang="en-US"/>
          </a:p>
        </p:txBody>
      </p:sp>
    </p:spTree>
    <p:extLst>
      <p:ext uri="{BB962C8B-B14F-4D97-AF65-F5344CB8AC3E}">
        <p14:creationId xmlns:p14="http://schemas.microsoft.com/office/powerpoint/2010/main" val="15493116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ltLang="zh-CN" smtClean="0"/>
              <a:t>Click to edit Master title style</a:t>
            </a:r>
            <a:endParaRPr lang="zh-CN" alt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7" name="Date Placeholder 6"/>
          <p:cNvSpPr>
            <a:spLocks noGrp="1"/>
          </p:cNvSpPr>
          <p:nvPr>
            <p:ph type="dt" sz="half" idx="10"/>
          </p:nvPr>
        </p:nvSpPr>
        <p:spPr/>
        <p:txBody>
          <a:bodyPr/>
          <a:lstStyle/>
          <a:p>
            <a:fld id="{A2C918F6-A3D7-4137-ADDC-0EE925CFFFB0}" type="datetimeFigureOut">
              <a:rPr lang="zh-CN" altLang="en-US" smtClean="0"/>
              <a:t>2024/1/13 Saturday</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F3619D6B-3616-4C1C-AFFD-C65DA8D93CE9}" type="slidenum">
              <a:rPr lang="zh-CN" altLang="en-US" smtClean="0"/>
              <a:t>‹#›</a:t>
            </a:fld>
            <a:endParaRPr lang="zh-CN" altLang="en-US"/>
          </a:p>
        </p:txBody>
      </p:sp>
    </p:spTree>
    <p:extLst>
      <p:ext uri="{BB962C8B-B14F-4D97-AF65-F5344CB8AC3E}">
        <p14:creationId xmlns:p14="http://schemas.microsoft.com/office/powerpoint/2010/main" val="22431392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zh-CN" altLang="en-US"/>
          </a:p>
        </p:txBody>
      </p:sp>
      <p:sp>
        <p:nvSpPr>
          <p:cNvPr id="3" name="Date Placeholder 2"/>
          <p:cNvSpPr>
            <a:spLocks noGrp="1"/>
          </p:cNvSpPr>
          <p:nvPr>
            <p:ph type="dt" sz="half" idx="10"/>
          </p:nvPr>
        </p:nvSpPr>
        <p:spPr/>
        <p:txBody>
          <a:bodyPr/>
          <a:lstStyle/>
          <a:p>
            <a:fld id="{A2C918F6-A3D7-4137-ADDC-0EE925CFFFB0}" type="datetimeFigureOut">
              <a:rPr lang="zh-CN" altLang="en-US" smtClean="0"/>
              <a:t>2024/1/13 Saturday</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F3619D6B-3616-4C1C-AFFD-C65DA8D93CE9}" type="slidenum">
              <a:rPr lang="zh-CN" altLang="en-US" smtClean="0"/>
              <a:t>‹#›</a:t>
            </a:fld>
            <a:endParaRPr lang="zh-CN" altLang="en-US"/>
          </a:p>
        </p:txBody>
      </p:sp>
    </p:spTree>
    <p:extLst>
      <p:ext uri="{BB962C8B-B14F-4D97-AF65-F5344CB8AC3E}">
        <p14:creationId xmlns:p14="http://schemas.microsoft.com/office/powerpoint/2010/main" val="25365461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2C918F6-A3D7-4137-ADDC-0EE925CFFFB0}" type="datetimeFigureOut">
              <a:rPr lang="zh-CN" altLang="en-US" smtClean="0"/>
              <a:t>2024/1/13 Saturday</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F3619D6B-3616-4C1C-AFFD-C65DA8D93CE9}" type="slidenum">
              <a:rPr lang="zh-CN" altLang="en-US" smtClean="0"/>
              <a:t>‹#›</a:t>
            </a:fld>
            <a:endParaRPr lang="zh-CN" altLang="en-US"/>
          </a:p>
        </p:txBody>
      </p:sp>
    </p:spTree>
    <p:extLst>
      <p:ext uri="{BB962C8B-B14F-4D97-AF65-F5344CB8AC3E}">
        <p14:creationId xmlns:p14="http://schemas.microsoft.com/office/powerpoint/2010/main" val="2657914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ltLang="zh-CN" smtClean="0"/>
              <a:t>Click to edit Master title style</a:t>
            </a:r>
            <a:endParaRPr lang="zh-CN" alt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smtClean="0"/>
              <a:t>Click to edit Master text styles</a:t>
            </a:r>
          </a:p>
        </p:txBody>
      </p:sp>
      <p:sp>
        <p:nvSpPr>
          <p:cNvPr id="5" name="Date Placeholder 4"/>
          <p:cNvSpPr>
            <a:spLocks noGrp="1"/>
          </p:cNvSpPr>
          <p:nvPr>
            <p:ph type="dt" sz="half" idx="10"/>
          </p:nvPr>
        </p:nvSpPr>
        <p:spPr/>
        <p:txBody>
          <a:bodyPr/>
          <a:lstStyle/>
          <a:p>
            <a:fld id="{A2C918F6-A3D7-4137-ADDC-0EE925CFFFB0}" type="datetimeFigureOut">
              <a:rPr lang="zh-CN" altLang="en-US" smtClean="0"/>
              <a:t>2024/1/13 Saturday</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F3619D6B-3616-4C1C-AFFD-C65DA8D93CE9}" type="slidenum">
              <a:rPr lang="zh-CN" altLang="en-US" smtClean="0"/>
              <a:t>‹#›</a:t>
            </a:fld>
            <a:endParaRPr lang="zh-CN" altLang="en-US"/>
          </a:p>
        </p:txBody>
      </p:sp>
    </p:spTree>
    <p:extLst>
      <p:ext uri="{BB962C8B-B14F-4D97-AF65-F5344CB8AC3E}">
        <p14:creationId xmlns:p14="http://schemas.microsoft.com/office/powerpoint/2010/main" val="28373014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ltLang="zh-CN" smtClean="0"/>
              <a:t>Click to edit Master title style</a:t>
            </a:r>
            <a:endParaRPr lang="zh-CN" alt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smtClean="0"/>
              <a:t>Click to edit Master text styles</a:t>
            </a:r>
          </a:p>
        </p:txBody>
      </p:sp>
      <p:sp>
        <p:nvSpPr>
          <p:cNvPr id="5" name="Date Placeholder 4"/>
          <p:cNvSpPr>
            <a:spLocks noGrp="1"/>
          </p:cNvSpPr>
          <p:nvPr>
            <p:ph type="dt" sz="half" idx="10"/>
          </p:nvPr>
        </p:nvSpPr>
        <p:spPr/>
        <p:txBody>
          <a:bodyPr/>
          <a:lstStyle/>
          <a:p>
            <a:fld id="{A2C918F6-A3D7-4137-ADDC-0EE925CFFFB0}" type="datetimeFigureOut">
              <a:rPr lang="zh-CN" altLang="en-US" smtClean="0"/>
              <a:t>2024/1/13 Saturday</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F3619D6B-3616-4C1C-AFFD-C65DA8D93CE9}" type="slidenum">
              <a:rPr lang="zh-CN" altLang="en-US" smtClean="0"/>
              <a:t>‹#›</a:t>
            </a:fld>
            <a:endParaRPr lang="zh-CN" altLang="en-US"/>
          </a:p>
        </p:txBody>
      </p:sp>
    </p:spTree>
    <p:extLst>
      <p:ext uri="{BB962C8B-B14F-4D97-AF65-F5344CB8AC3E}">
        <p14:creationId xmlns:p14="http://schemas.microsoft.com/office/powerpoint/2010/main" val="16930899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ltLang="zh-CN" smtClean="0"/>
              <a:t>Click to edit Master title style</a:t>
            </a:r>
            <a:endParaRPr lang="zh-CN" alt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2C918F6-A3D7-4137-ADDC-0EE925CFFFB0}" type="datetimeFigureOut">
              <a:rPr lang="zh-CN" altLang="en-US" smtClean="0"/>
              <a:t>2024/1/13 Saturday</a:t>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3619D6B-3616-4C1C-AFFD-C65DA8D93CE9}" type="slidenum">
              <a:rPr lang="zh-CN" altLang="en-US" smtClean="0"/>
              <a:t>‹#›</a:t>
            </a:fld>
            <a:endParaRPr lang="zh-CN" altLang="en-US"/>
          </a:p>
        </p:txBody>
      </p:sp>
    </p:spTree>
    <p:extLst>
      <p:ext uri="{BB962C8B-B14F-4D97-AF65-F5344CB8AC3E}">
        <p14:creationId xmlns:p14="http://schemas.microsoft.com/office/powerpoint/2010/main" val="76375449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hyperlink" Target="https://www.ncbi.nlm.nih.gov/pubmed/23348506" TargetMode="External"/><Relationship Id="rId2" Type="http://schemas.openxmlformats.org/officeDocument/2006/relationships/image" Target="../media/image32.emf"/><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609344" y="512505"/>
            <a:ext cx="8738616" cy="2585323"/>
          </a:xfrm>
          <a:prstGeom prst="rect">
            <a:avLst/>
          </a:prstGeom>
        </p:spPr>
        <p:txBody>
          <a:bodyPr wrap="square">
            <a:spAutoFit/>
          </a:bodyPr>
          <a:lstStyle/>
          <a:p>
            <a:pPr algn="ctr">
              <a:lnSpc>
                <a:spcPct val="150000"/>
              </a:lnSpc>
            </a:pPr>
            <a:r>
              <a:rPr lang="en-US" altLang="zh-CN" sz="3600" b="1" i="0" u="none" strike="noStrike" baseline="0" dirty="0" smtClean="0">
                <a:solidFill>
                  <a:srgbClr val="000000"/>
                </a:solidFill>
                <a:latin typeface="Arial Unicode MS" panose="020B0604020202020204" pitchFamily="34" charset="-122"/>
                <a:ea typeface="Arial Unicode MS" panose="020B0604020202020204" pitchFamily="34" charset="-122"/>
                <a:cs typeface="Arial Unicode MS" panose="020B0604020202020204" pitchFamily="34" charset="-122"/>
              </a:rPr>
              <a:t>Chapter 10</a:t>
            </a:r>
          </a:p>
          <a:p>
            <a:pPr algn="ctr">
              <a:lnSpc>
                <a:spcPct val="150000"/>
              </a:lnSpc>
            </a:pPr>
            <a:r>
              <a:rPr lang="en-US" altLang="zh-CN" sz="3600" b="1" i="0" u="none" strike="noStrike" baseline="0" dirty="0" smtClean="0">
                <a:solidFill>
                  <a:srgbClr val="1271FF"/>
                </a:solidFill>
                <a:latin typeface="Arial Unicode MS" panose="020B0604020202020204" pitchFamily="34" charset="-122"/>
                <a:ea typeface="Arial Unicode MS" panose="020B0604020202020204" pitchFamily="34" charset="-122"/>
                <a:cs typeface="Arial Unicode MS" panose="020B0604020202020204" pitchFamily="34" charset="-122"/>
              </a:rPr>
              <a:t>Cell</a:t>
            </a:r>
            <a:r>
              <a:rPr lang="zh-CN" altLang="en-US" sz="3600" b="1" i="0" u="none" strike="noStrike" baseline="0" dirty="0" smtClean="0">
                <a:solidFill>
                  <a:srgbClr val="1271FF"/>
                </a:solidFill>
                <a:latin typeface="Arial Unicode MS" panose="020B0604020202020204" pitchFamily="34" charset="-122"/>
                <a:ea typeface="Arial Unicode MS" panose="020B0604020202020204" pitchFamily="34" charset="-122"/>
                <a:cs typeface="Arial Unicode MS" panose="020B0604020202020204" pitchFamily="34" charset="-122"/>
              </a:rPr>
              <a:t> </a:t>
            </a:r>
            <a:r>
              <a:rPr lang="en-US" altLang="zh-CN" sz="3600" b="1" i="0" u="none" strike="noStrike" baseline="0" dirty="0" smtClean="0">
                <a:solidFill>
                  <a:srgbClr val="1271FF"/>
                </a:solidFill>
                <a:latin typeface="Arial Unicode MS" panose="020B0604020202020204" pitchFamily="34" charset="-122"/>
                <a:ea typeface="Arial Unicode MS" panose="020B0604020202020204" pitchFamily="34" charset="-122"/>
                <a:cs typeface="Arial Unicode MS" panose="020B0604020202020204" pitchFamily="34" charset="-122"/>
              </a:rPr>
              <a:t>Immortalization</a:t>
            </a:r>
            <a:r>
              <a:rPr lang="zh-CN" altLang="en-US" sz="3600" b="1" i="0" u="none" strike="noStrike" baseline="0" dirty="0" smtClean="0">
                <a:solidFill>
                  <a:srgbClr val="1271FF"/>
                </a:solidFill>
                <a:latin typeface="Arial Unicode MS" panose="020B0604020202020204" pitchFamily="34" charset="-122"/>
                <a:ea typeface="Arial Unicode MS" panose="020B0604020202020204" pitchFamily="34" charset="-122"/>
                <a:cs typeface="Arial Unicode MS" panose="020B0604020202020204" pitchFamily="34" charset="-122"/>
              </a:rPr>
              <a:t>（</a:t>
            </a:r>
            <a:r>
              <a:rPr lang="zh-CN" altLang="en-US" sz="3600" b="1" i="0" u="none" strike="noStrike" baseline="0" dirty="0" smtClean="0">
                <a:latin typeface="Arial Unicode MS" panose="020B0604020202020204" pitchFamily="34" charset="-122"/>
                <a:ea typeface="Arial Unicode MS" panose="020B0604020202020204" pitchFamily="34" charset="-122"/>
                <a:cs typeface="Arial Unicode MS" panose="020B0604020202020204" pitchFamily="34" charset="-122"/>
              </a:rPr>
              <a:t>永生</a:t>
            </a:r>
            <a:r>
              <a:rPr lang="zh-CN" altLang="en-US" sz="3600" b="1" i="0" u="none" strike="noStrike" baseline="0" dirty="0" smtClean="0">
                <a:solidFill>
                  <a:srgbClr val="1271FF"/>
                </a:solidFill>
                <a:latin typeface="Arial Unicode MS" panose="020B0604020202020204" pitchFamily="34" charset="-122"/>
                <a:ea typeface="Arial Unicode MS" panose="020B0604020202020204" pitchFamily="34" charset="-122"/>
                <a:cs typeface="Arial Unicode MS" panose="020B0604020202020204" pitchFamily="34" charset="-122"/>
              </a:rPr>
              <a:t>）</a:t>
            </a:r>
            <a:r>
              <a:rPr lang="en-US" altLang="zh-CN" sz="3600" b="1" i="0" u="none" strike="noStrike" baseline="0" dirty="0" smtClean="0">
                <a:solidFill>
                  <a:srgbClr val="1271FF"/>
                </a:solidFill>
                <a:latin typeface="Arial Unicode MS" panose="020B0604020202020204" pitchFamily="34" charset="-122"/>
                <a:ea typeface="Arial Unicode MS" panose="020B0604020202020204" pitchFamily="34" charset="-122"/>
                <a:cs typeface="Arial Unicode MS" panose="020B0604020202020204" pitchFamily="34" charset="-122"/>
              </a:rPr>
              <a:t> and</a:t>
            </a:r>
            <a:r>
              <a:rPr lang="zh-CN" altLang="en-US" sz="3600" b="1" i="0" u="none" strike="noStrike" baseline="0" dirty="0" smtClean="0">
                <a:solidFill>
                  <a:srgbClr val="1271FF"/>
                </a:solidFill>
                <a:latin typeface="Arial Unicode MS" panose="020B0604020202020204" pitchFamily="34" charset="-122"/>
                <a:ea typeface="Arial Unicode MS" panose="020B0604020202020204" pitchFamily="34" charset="-122"/>
                <a:cs typeface="Arial Unicode MS" panose="020B0604020202020204" pitchFamily="34" charset="-122"/>
              </a:rPr>
              <a:t> </a:t>
            </a:r>
            <a:r>
              <a:rPr lang="en-US" altLang="zh-CN" sz="3600" b="1" i="0" u="none" strike="noStrike" baseline="0" dirty="0" err="1" smtClean="0">
                <a:solidFill>
                  <a:srgbClr val="1271FF"/>
                </a:solidFill>
                <a:latin typeface="Arial Unicode MS" panose="020B0604020202020204" pitchFamily="34" charset="-122"/>
                <a:ea typeface="Arial Unicode MS" panose="020B0604020202020204" pitchFamily="34" charset="-122"/>
                <a:cs typeface="Arial Unicode MS" panose="020B0604020202020204" pitchFamily="34" charset="-122"/>
              </a:rPr>
              <a:t>Tumorigenesis</a:t>
            </a:r>
            <a:r>
              <a:rPr lang="en-US" altLang="zh-CN" sz="3600" b="1" i="0" u="none" strike="noStrike" baseline="0" dirty="0" smtClean="0">
                <a:solidFill>
                  <a:srgbClr val="1271FF"/>
                </a:solidFill>
                <a:latin typeface="Arial Unicode MS" panose="020B0604020202020204" pitchFamily="34" charset="-122"/>
                <a:ea typeface="Arial Unicode MS" panose="020B0604020202020204" pitchFamily="34" charset="-122"/>
                <a:cs typeface="Arial Unicode MS" panose="020B0604020202020204" pitchFamily="34" charset="-122"/>
              </a:rPr>
              <a:t> (</a:t>
            </a:r>
            <a:r>
              <a:rPr lang="zh-CN" altLang="en-US" sz="3600" b="1" dirty="0">
                <a:latin typeface="Arial Unicode MS" panose="020B0604020202020204" pitchFamily="34" charset="-122"/>
                <a:ea typeface="Arial Unicode MS" panose="020B0604020202020204" pitchFamily="34" charset="-122"/>
                <a:cs typeface="Arial Unicode MS" panose="020B0604020202020204" pitchFamily="34" charset="-122"/>
              </a:rPr>
              <a:t>肿瘤发生</a:t>
            </a:r>
            <a:r>
              <a:rPr lang="en-US" altLang="zh-CN" sz="3600" b="1" i="0" u="none" strike="noStrike" baseline="0" dirty="0" smtClean="0">
                <a:solidFill>
                  <a:srgbClr val="1271FF"/>
                </a:solidFill>
                <a:latin typeface="Arial Unicode MS" panose="020B0604020202020204" pitchFamily="34" charset="-122"/>
                <a:ea typeface="Arial Unicode MS" panose="020B0604020202020204" pitchFamily="34" charset="-122"/>
                <a:cs typeface="Arial Unicode MS" panose="020B0604020202020204" pitchFamily="34" charset="-122"/>
              </a:rPr>
              <a:t>)</a:t>
            </a:r>
            <a:endParaRPr lang="zh-CN" altLang="en-US" sz="3600" b="1" dirty="0">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2" name="Rectangle 1"/>
          <p:cNvSpPr/>
          <p:nvPr/>
        </p:nvSpPr>
        <p:spPr>
          <a:xfrm>
            <a:off x="1339596" y="5195792"/>
            <a:ext cx="9278112" cy="923330"/>
          </a:xfrm>
          <a:prstGeom prst="rect">
            <a:avLst/>
          </a:prstGeom>
        </p:spPr>
        <p:txBody>
          <a:bodyPr wrap="square">
            <a:spAutoFit/>
          </a:bodyPr>
          <a:lstStyle/>
          <a:p>
            <a:r>
              <a:rPr lang="en-US" altLang="zh-CN" dirty="0">
                <a:latin typeface="UtopiaStd-Regular"/>
              </a:rPr>
              <a:t>In this chapter, we explore the nature of the </a:t>
            </a:r>
            <a:r>
              <a:rPr lang="en-US" altLang="zh-CN" dirty="0" smtClean="0">
                <a:latin typeface="UtopiaStd-Regular"/>
              </a:rPr>
              <a:t>regulatory </a:t>
            </a:r>
            <a:r>
              <a:rPr lang="en-US" altLang="zh-CN" dirty="0">
                <a:latin typeface="UtopiaStd-Regular"/>
              </a:rPr>
              <a:t>machinery that limits cell </a:t>
            </a:r>
            <a:r>
              <a:rPr lang="en-US" altLang="zh-CN" dirty="0" smtClean="0">
                <a:latin typeface="UtopiaStd-Regular"/>
              </a:rPr>
              <a:t>proliferation and </a:t>
            </a:r>
            <a:r>
              <a:rPr lang="en-US" altLang="zh-CN" dirty="0">
                <a:latin typeface="UtopiaStd-Regular"/>
              </a:rPr>
              <a:t>how it must be neutralized in order for cells to become fully </a:t>
            </a:r>
            <a:r>
              <a:rPr lang="en-US" altLang="zh-CN" dirty="0" smtClean="0">
                <a:latin typeface="UtopiaStd-Regular"/>
              </a:rPr>
              <a:t>neoplastic</a:t>
            </a:r>
            <a:r>
              <a:rPr lang="zh-CN" altLang="en-US" dirty="0" smtClean="0">
                <a:latin typeface="UtopiaStd-Regular"/>
              </a:rPr>
              <a:t>（</a:t>
            </a:r>
            <a:r>
              <a:rPr lang="zh-CN" altLang="en-US" dirty="0"/>
              <a:t>肿瘤的</a:t>
            </a:r>
            <a:r>
              <a:rPr lang="zh-CN" altLang="en-US" dirty="0" smtClean="0">
                <a:latin typeface="UtopiaStd-Regular"/>
              </a:rPr>
              <a:t>）</a:t>
            </a:r>
            <a:r>
              <a:rPr lang="en-US" altLang="zh-CN" dirty="0" smtClean="0">
                <a:latin typeface="UtopiaStd-Regular"/>
              </a:rPr>
              <a:t>and </a:t>
            </a:r>
            <a:r>
              <a:rPr lang="en-US" altLang="zh-CN" dirty="0">
                <a:latin typeface="UtopiaStd-Regular"/>
              </a:rPr>
              <a:t>form clinically detectable tumors.</a:t>
            </a:r>
            <a:endParaRPr lang="zh-CN" altLang="en-US" dirty="0"/>
          </a:p>
        </p:txBody>
      </p:sp>
      <p:sp>
        <p:nvSpPr>
          <p:cNvPr id="5" name="TextBox 4"/>
          <p:cNvSpPr txBox="1"/>
          <p:nvPr/>
        </p:nvSpPr>
        <p:spPr>
          <a:xfrm>
            <a:off x="5135050" y="3644096"/>
            <a:ext cx="1424364" cy="369332"/>
          </a:xfrm>
          <a:prstGeom prst="rect">
            <a:avLst/>
          </a:prstGeom>
          <a:noFill/>
        </p:spPr>
        <p:txBody>
          <a:bodyPr wrap="none" rtlCol="0">
            <a:spAutoFit/>
          </a:bodyPr>
          <a:lstStyle/>
          <a:p>
            <a:r>
              <a:rPr lang="en-US" altLang="zh-CN" dirty="0" smtClean="0"/>
              <a:t>Nov 29, 2023</a:t>
            </a:r>
            <a:endParaRPr lang="zh-CN" altLang="en-US" dirty="0"/>
          </a:p>
        </p:txBody>
      </p:sp>
    </p:spTree>
    <p:extLst>
      <p:ext uri="{BB962C8B-B14F-4D97-AF65-F5344CB8AC3E}">
        <p14:creationId xmlns:p14="http://schemas.microsoft.com/office/powerpoint/2010/main" val="31081614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4690" name="Picture 2" descr="figure_10_04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5467" y="1273909"/>
            <a:ext cx="7682976" cy="42891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682627" y="5750300"/>
            <a:ext cx="11036808" cy="923330"/>
          </a:xfrm>
          <a:prstGeom prst="rect">
            <a:avLst/>
          </a:prstGeom>
        </p:spPr>
        <p:txBody>
          <a:bodyPr wrap="square">
            <a:spAutoFit/>
          </a:bodyPr>
          <a:lstStyle/>
          <a:p>
            <a:r>
              <a:rPr lang="en-US" altLang="zh-CN" dirty="0" smtClean="0">
                <a:latin typeface="FrutigerLTStd-Light"/>
              </a:rPr>
              <a:t>(</a:t>
            </a:r>
            <a:r>
              <a:rPr lang="en-US" altLang="zh-CN" dirty="0">
                <a:latin typeface="FrutigerLTStd-Light"/>
              </a:rPr>
              <a:t>A) The </a:t>
            </a:r>
            <a:r>
              <a:rPr lang="en-US" altLang="zh-CN" dirty="0" smtClean="0">
                <a:latin typeface="FrutigerLTStd-Light"/>
              </a:rPr>
              <a:t>proliferative capacity </a:t>
            </a:r>
            <a:r>
              <a:rPr lang="en-US" altLang="zh-CN" dirty="0">
                <a:latin typeface="FrutigerLTStd-Light"/>
              </a:rPr>
              <a:t>of cells can be gauged </a:t>
            </a:r>
            <a:r>
              <a:rPr lang="en-US" altLang="zh-CN" dirty="0" smtClean="0">
                <a:latin typeface="FrutigerLTStd-Light"/>
              </a:rPr>
              <a:t>by determining </a:t>
            </a:r>
            <a:r>
              <a:rPr lang="en-US" altLang="zh-CN" dirty="0">
                <a:latin typeface="FrutigerLTStd-Light"/>
              </a:rPr>
              <a:t>the number of times </a:t>
            </a:r>
            <a:r>
              <a:rPr lang="en-US" altLang="zh-CN" dirty="0" smtClean="0">
                <a:latin typeface="FrutigerLTStd-Light"/>
              </a:rPr>
              <a:t>they will </a:t>
            </a:r>
            <a:r>
              <a:rPr lang="en-US" altLang="zh-CN" dirty="0">
                <a:latin typeface="FrutigerLTStd-Light"/>
              </a:rPr>
              <a:t>double in culture (</a:t>
            </a:r>
            <a:r>
              <a:rPr lang="en-US" altLang="zh-CN" dirty="0">
                <a:solidFill>
                  <a:srgbClr val="FF0000"/>
                </a:solidFill>
                <a:latin typeface="FrutigerLTStd-Light"/>
              </a:rPr>
              <a:t>mean </a:t>
            </a:r>
            <a:r>
              <a:rPr lang="en-US" altLang="zh-CN" dirty="0" smtClean="0">
                <a:solidFill>
                  <a:srgbClr val="FF0000"/>
                </a:solidFill>
                <a:latin typeface="FrutigerLTStd-Light"/>
              </a:rPr>
              <a:t>population doublings</a:t>
            </a:r>
            <a:r>
              <a:rPr lang="en-US" altLang="zh-CN" dirty="0">
                <a:solidFill>
                  <a:srgbClr val="FF0000"/>
                </a:solidFill>
                <a:latin typeface="FrutigerLTStd-Light"/>
              </a:rPr>
              <a:t>, PDM</a:t>
            </a:r>
            <a:r>
              <a:rPr lang="en-US" altLang="zh-CN" dirty="0">
                <a:latin typeface="FrutigerLTStd-Light"/>
              </a:rPr>
              <a:t>). Here, </a:t>
            </a:r>
            <a:r>
              <a:rPr lang="en-US" altLang="zh-CN" dirty="0" smtClean="0">
                <a:latin typeface="FrutigerLTStd-Light"/>
              </a:rPr>
              <a:t>doublings of </a:t>
            </a:r>
            <a:r>
              <a:rPr lang="en-US" altLang="zh-CN" dirty="0">
                <a:latin typeface="FrutigerLTStd-Light"/>
              </a:rPr>
              <a:t>dermal fibroblasts from </a:t>
            </a:r>
            <a:r>
              <a:rPr lang="en-US" altLang="zh-CN" dirty="0" smtClean="0">
                <a:latin typeface="FrutigerLTStd-Light"/>
              </a:rPr>
              <a:t>various anatomical </a:t>
            </a:r>
            <a:r>
              <a:rPr lang="en-US" altLang="zh-CN" dirty="0">
                <a:latin typeface="FrutigerLTStd-Light"/>
              </a:rPr>
              <a:t>sites were measured </a:t>
            </a:r>
            <a:r>
              <a:rPr lang="en-US" altLang="zh-CN" dirty="0" smtClean="0">
                <a:latin typeface="FrutigerLTStd-Light"/>
              </a:rPr>
              <a:t>as a </a:t>
            </a:r>
            <a:r>
              <a:rPr lang="en-US" altLang="zh-CN" dirty="0">
                <a:latin typeface="FrutigerLTStd-Light"/>
              </a:rPr>
              <a:t>function of the age of the donors.</a:t>
            </a:r>
            <a:endParaRPr lang="zh-CN" altLang="en-US" dirty="0"/>
          </a:p>
        </p:txBody>
      </p:sp>
      <p:sp>
        <p:nvSpPr>
          <p:cNvPr id="4" name="Rectangle 3"/>
          <p:cNvSpPr/>
          <p:nvPr/>
        </p:nvSpPr>
        <p:spPr>
          <a:xfrm>
            <a:off x="1430022" y="307438"/>
            <a:ext cx="9542019" cy="523220"/>
          </a:xfrm>
          <a:prstGeom prst="rect">
            <a:avLst/>
          </a:prstGeom>
        </p:spPr>
        <p:txBody>
          <a:bodyPr wrap="square">
            <a:spAutoFit/>
          </a:bodyPr>
          <a:lstStyle/>
          <a:p>
            <a:r>
              <a:rPr lang="en-US" altLang="zh-CN" sz="2800" b="1" dirty="0">
                <a:solidFill>
                  <a:srgbClr val="1271FF"/>
                </a:solidFill>
                <a:latin typeface="FrutigerLTStd-Bold"/>
              </a:rPr>
              <a:t>Figure 10.4 </a:t>
            </a:r>
            <a:r>
              <a:rPr lang="en-US" altLang="zh-CN" sz="2800" b="1" dirty="0">
                <a:solidFill>
                  <a:srgbClr val="000000"/>
                </a:solidFill>
                <a:latin typeface="FrutigerLTStd-Bold"/>
              </a:rPr>
              <a:t>Loss of </a:t>
            </a:r>
            <a:r>
              <a:rPr lang="en-US" altLang="zh-CN" sz="2800" b="1" dirty="0" smtClean="0">
                <a:solidFill>
                  <a:srgbClr val="000000"/>
                </a:solidFill>
                <a:latin typeface="FrutigerLTStd-Bold"/>
              </a:rPr>
              <a:t>proliferative capacity </a:t>
            </a:r>
            <a:r>
              <a:rPr lang="en-US" altLang="zh-CN" sz="2800" b="1" dirty="0">
                <a:solidFill>
                  <a:srgbClr val="000000"/>
                </a:solidFill>
                <a:latin typeface="FrutigerLTStd-Bold"/>
              </a:rPr>
              <a:t>with age</a:t>
            </a:r>
            <a:endParaRPr lang="zh-CN" altLang="en-US" sz="2800" dirty="0"/>
          </a:p>
        </p:txBody>
      </p:sp>
      <p:sp>
        <p:nvSpPr>
          <p:cNvPr id="5" name="Rectangle 4"/>
          <p:cNvSpPr/>
          <p:nvPr/>
        </p:nvSpPr>
        <p:spPr>
          <a:xfrm>
            <a:off x="8302752" y="2097316"/>
            <a:ext cx="3319272" cy="2031325"/>
          </a:xfrm>
          <a:prstGeom prst="rect">
            <a:avLst/>
          </a:prstGeom>
        </p:spPr>
        <p:txBody>
          <a:bodyPr wrap="square">
            <a:spAutoFit/>
          </a:bodyPr>
          <a:lstStyle/>
          <a:p>
            <a:r>
              <a:rPr lang="en-US" altLang="zh-CN" dirty="0" smtClean="0">
                <a:latin typeface="UtopiaStd-Regular"/>
              </a:rPr>
              <a:t>Cells </a:t>
            </a:r>
            <a:r>
              <a:rPr lang="en-US" altLang="zh-CN" dirty="0">
                <a:latin typeface="UtopiaStd-Regular"/>
              </a:rPr>
              <a:t>from older individuals </a:t>
            </a:r>
            <a:r>
              <a:rPr lang="en-US" altLang="zh-CN" dirty="0" smtClean="0">
                <a:latin typeface="UtopiaStd-Regular"/>
              </a:rPr>
              <a:t>have already </a:t>
            </a:r>
            <a:r>
              <a:rPr lang="en-US" altLang="zh-CN" dirty="0">
                <a:latin typeface="UtopiaStd-Regular"/>
              </a:rPr>
              <a:t>used up part of their allotment of </a:t>
            </a:r>
            <a:r>
              <a:rPr lang="en-US" altLang="zh-CN" dirty="0" smtClean="0">
                <a:latin typeface="UtopiaStd-Regular"/>
              </a:rPr>
              <a:t> replicative </a:t>
            </a:r>
            <a:r>
              <a:rPr lang="en-US" altLang="zh-CN" dirty="0">
                <a:latin typeface="UtopiaStd-Regular"/>
              </a:rPr>
              <a:t>doublings prior to being </a:t>
            </a:r>
            <a:r>
              <a:rPr lang="en-US" altLang="zh-CN" dirty="0" smtClean="0">
                <a:latin typeface="UtopiaStd-Regular"/>
              </a:rPr>
              <a:t>introduced into </a:t>
            </a:r>
            <a:r>
              <a:rPr lang="en-US" altLang="zh-CN" dirty="0">
                <a:latin typeface="UtopiaStd-Regular"/>
              </a:rPr>
              <a:t>tissue culture.</a:t>
            </a:r>
            <a:endParaRPr lang="zh-CN" altLang="en-US" dirty="0"/>
          </a:p>
        </p:txBody>
      </p:sp>
    </p:spTree>
    <p:extLst>
      <p:ext uri="{BB962C8B-B14F-4D97-AF65-F5344CB8AC3E}">
        <p14:creationId xmlns:p14="http://schemas.microsoft.com/office/powerpoint/2010/main" val="296549771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5714" name="Picture 2" descr="figure_10_04b"/>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7360" y="1118109"/>
            <a:ext cx="8531225" cy="3387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1542225" y="4739700"/>
            <a:ext cx="8921496" cy="1754326"/>
          </a:xfrm>
          <a:prstGeom prst="rect">
            <a:avLst/>
          </a:prstGeom>
        </p:spPr>
        <p:txBody>
          <a:bodyPr wrap="square">
            <a:spAutoFit/>
          </a:bodyPr>
          <a:lstStyle/>
          <a:p>
            <a:r>
              <a:rPr lang="en-US" altLang="zh-CN" dirty="0">
                <a:latin typeface="FrutigerLTStd-Light"/>
              </a:rPr>
              <a:t>As </a:t>
            </a:r>
            <a:r>
              <a:rPr lang="en-US" altLang="zh-CN" dirty="0" smtClean="0">
                <a:latin typeface="FrutigerLTStd-Light"/>
              </a:rPr>
              <a:t>the</a:t>
            </a:r>
            <a:r>
              <a:rPr lang="zh-CN" altLang="en-US" dirty="0" smtClean="0">
                <a:latin typeface="FrutigerLTStd-Light"/>
              </a:rPr>
              <a:t> </a:t>
            </a:r>
            <a:r>
              <a:rPr lang="en-US" altLang="zh-CN" dirty="0" smtClean="0">
                <a:latin typeface="FrutigerLTStd-Light"/>
              </a:rPr>
              <a:t>keratinocyte </a:t>
            </a:r>
            <a:r>
              <a:rPr lang="en-US" altLang="zh-CN" dirty="0">
                <a:latin typeface="FrutigerLTStd-Light"/>
              </a:rPr>
              <a:t>stem cells in the skin </a:t>
            </a:r>
            <a:r>
              <a:rPr lang="en-US" altLang="zh-CN" dirty="0" smtClean="0">
                <a:latin typeface="FrutigerLTStd-Light"/>
              </a:rPr>
              <a:t>lose</a:t>
            </a:r>
            <a:r>
              <a:rPr lang="zh-CN" altLang="en-US" dirty="0" smtClean="0">
                <a:latin typeface="FrutigerLTStd-Light"/>
              </a:rPr>
              <a:t> </a:t>
            </a:r>
            <a:r>
              <a:rPr lang="en-US" altLang="zh-CN" dirty="0" smtClean="0">
                <a:latin typeface="FrutigerLTStd-Light"/>
              </a:rPr>
              <a:t>proliferative </a:t>
            </a:r>
            <a:r>
              <a:rPr lang="en-US" altLang="zh-CN" dirty="0">
                <a:latin typeface="FrutigerLTStd-Light"/>
              </a:rPr>
              <a:t>capacity with </a:t>
            </a:r>
            <a:r>
              <a:rPr lang="en-US" altLang="zh-CN" dirty="0" smtClean="0">
                <a:latin typeface="FrutigerLTStd-Light"/>
              </a:rPr>
              <a:t>increasing</a:t>
            </a:r>
            <a:r>
              <a:rPr lang="zh-CN" altLang="en-US" dirty="0" smtClean="0">
                <a:latin typeface="FrutigerLTStd-Light"/>
              </a:rPr>
              <a:t> </a:t>
            </a:r>
            <a:r>
              <a:rPr lang="en-US" altLang="zh-CN" dirty="0" smtClean="0">
                <a:latin typeface="FrutigerLTStd-Light"/>
              </a:rPr>
              <a:t>age</a:t>
            </a:r>
            <a:r>
              <a:rPr lang="en-US" altLang="zh-CN" dirty="0">
                <a:latin typeface="FrutigerLTStd-Light"/>
              </a:rPr>
              <a:t>, the overall ability of the skin </a:t>
            </a:r>
            <a:r>
              <a:rPr lang="en-US" altLang="zh-CN" dirty="0" smtClean="0">
                <a:latin typeface="FrutigerLTStd-Light"/>
              </a:rPr>
              <a:t>to</a:t>
            </a:r>
            <a:r>
              <a:rPr lang="zh-CN" altLang="en-US" dirty="0" smtClean="0">
                <a:latin typeface="FrutigerLTStd-Light"/>
              </a:rPr>
              <a:t> </a:t>
            </a:r>
            <a:r>
              <a:rPr lang="en-US" altLang="zh-CN" dirty="0" smtClean="0">
                <a:latin typeface="FrutigerLTStd-Light"/>
              </a:rPr>
              <a:t>regenerate </a:t>
            </a:r>
            <a:r>
              <a:rPr lang="en-US" altLang="zh-CN" dirty="0">
                <a:latin typeface="FrutigerLTStd-Light"/>
              </a:rPr>
              <a:t>itself declines, leading to </a:t>
            </a:r>
            <a:r>
              <a:rPr lang="en-US" altLang="zh-CN" dirty="0" smtClean="0">
                <a:latin typeface="FrutigerLTStd-Light"/>
              </a:rPr>
              <a:t>a</a:t>
            </a:r>
            <a:r>
              <a:rPr lang="zh-CN" altLang="en-US" dirty="0" smtClean="0">
                <a:latin typeface="FrutigerLTStd-Light"/>
              </a:rPr>
              <a:t> </a:t>
            </a:r>
            <a:r>
              <a:rPr lang="en-US" altLang="zh-CN" dirty="0" smtClean="0">
                <a:latin typeface="FrutigerLTStd-Light"/>
              </a:rPr>
              <a:t>thinning </a:t>
            </a:r>
            <a:r>
              <a:rPr lang="en-US" altLang="zh-CN" dirty="0">
                <a:latin typeface="FrutigerLTStd-Light"/>
              </a:rPr>
              <a:t>of the keratinocyte layer of </a:t>
            </a:r>
            <a:r>
              <a:rPr lang="en-US" altLang="zh-CN" dirty="0" smtClean="0">
                <a:latin typeface="FrutigerLTStd-Light"/>
              </a:rPr>
              <a:t>the</a:t>
            </a:r>
            <a:r>
              <a:rPr lang="zh-CN" altLang="en-US" dirty="0" smtClean="0">
                <a:latin typeface="FrutigerLTStd-Light"/>
              </a:rPr>
              <a:t> </a:t>
            </a:r>
            <a:r>
              <a:rPr lang="en-US" altLang="zh-CN" dirty="0" smtClean="0">
                <a:latin typeface="FrutigerLTStd-Light"/>
              </a:rPr>
              <a:t>skin </a:t>
            </a:r>
            <a:r>
              <a:rPr lang="en-US" altLang="zh-CN" dirty="0">
                <a:latin typeface="FrutigerLTStd-Light"/>
              </a:rPr>
              <a:t>(</a:t>
            </a:r>
            <a:r>
              <a:rPr lang="en-US" altLang="zh-CN" i="1" dirty="0">
                <a:latin typeface="FrutigerLTStd-LightItalic"/>
              </a:rPr>
              <a:t>dark pink</a:t>
            </a:r>
            <a:r>
              <a:rPr lang="en-US" altLang="zh-CN" dirty="0">
                <a:latin typeface="FrutigerLTStd-Light"/>
              </a:rPr>
              <a:t>) and a loss of the </a:t>
            </a:r>
            <a:r>
              <a:rPr lang="en-US" altLang="zh-CN" dirty="0" smtClean="0">
                <a:latin typeface="FrutigerLTStd-Light"/>
              </a:rPr>
              <a:t>ridge</a:t>
            </a:r>
            <a:r>
              <a:rPr lang="zh-CN" altLang="en-US" dirty="0" smtClean="0">
                <a:latin typeface="FrutigerLTStd-Light"/>
              </a:rPr>
              <a:t> </a:t>
            </a:r>
            <a:r>
              <a:rPr lang="en-US" altLang="zh-CN" dirty="0" smtClean="0">
                <a:latin typeface="FrutigerLTStd-Light"/>
              </a:rPr>
              <a:t>architecture </a:t>
            </a:r>
            <a:r>
              <a:rPr lang="en-US" altLang="zh-CN" dirty="0">
                <a:latin typeface="FrutigerLTStd-Light"/>
              </a:rPr>
              <a:t>seen in the younger </a:t>
            </a:r>
            <a:r>
              <a:rPr lang="en-US" altLang="zh-CN" dirty="0" smtClean="0">
                <a:latin typeface="FrutigerLTStd-Light"/>
              </a:rPr>
              <a:t>skin.</a:t>
            </a:r>
            <a:r>
              <a:rPr lang="zh-CN" altLang="en-US" dirty="0" smtClean="0">
                <a:latin typeface="FrutigerLTStd-Light"/>
              </a:rPr>
              <a:t> </a:t>
            </a:r>
            <a:r>
              <a:rPr lang="en-US" altLang="zh-CN" dirty="0" smtClean="0">
                <a:latin typeface="FrutigerLTStd-Light"/>
              </a:rPr>
              <a:t>The </a:t>
            </a:r>
            <a:r>
              <a:rPr lang="en-US" altLang="zh-CN" dirty="0">
                <a:latin typeface="FrutigerLTStd-Light"/>
              </a:rPr>
              <a:t>sun-protected skin of an </a:t>
            </a:r>
            <a:r>
              <a:rPr lang="en-US" altLang="zh-CN" dirty="0" smtClean="0">
                <a:latin typeface="FrutigerLTStd-Light"/>
              </a:rPr>
              <a:t>18-year-old</a:t>
            </a:r>
            <a:r>
              <a:rPr lang="zh-CN" altLang="en-US" dirty="0" smtClean="0">
                <a:latin typeface="FrutigerLTStd-Light"/>
              </a:rPr>
              <a:t> </a:t>
            </a:r>
            <a:r>
              <a:rPr lang="en-US" altLang="zh-CN" dirty="0" smtClean="0">
                <a:latin typeface="FrutigerLTStd-Light"/>
              </a:rPr>
              <a:t>female </a:t>
            </a:r>
            <a:r>
              <a:rPr lang="en-US" altLang="zh-CN" dirty="0">
                <a:latin typeface="FrutigerLTStd-Light"/>
              </a:rPr>
              <a:t>(</a:t>
            </a:r>
            <a:r>
              <a:rPr lang="en-US" altLang="zh-CN" i="1" dirty="0">
                <a:latin typeface="FrutigerLTStd-LightItalic"/>
              </a:rPr>
              <a:t>left</a:t>
            </a:r>
            <a:r>
              <a:rPr lang="en-US" altLang="zh-CN" dirty="0">
                <a:latin typeface="FrutigerLTStd-Light"/>
              </a:rPr>
              <a:t>) is compared here with </a:t>
            </a:r>
            <a:r>
              <a:rPr lang="en-US" altLang="zh-CN" dirty="0" smtClean="0">
                <a:latin typeface="FrutigerLTStd-Light"/>
              </a:rPr>
              <a:t>that</a:t>
            </a:r>
            <a:r>
              <a:rPr lang="zh-CN" altLang="en-US" dirty="0" smtClean="0">
                <a:latin typeface="FrutigerLTStd-Light"/>
              </a:rPr>
              <a:t> </a:t>
            </a:r>
            <a:r>
              <a:rPr lang="en-US" altLang="zh-CN" dirty="0" smtClean="0">
                <a:latin typeface="FrutigerLTStd-Light"/>
              </a:rPr>
              <a:t>of </a:t>
            </a:r>
            <a:r>
              <a:rPr lang="en-US" altLang="zh-CN" dirty="0">
                <a:latin typeface="FrutigerLTStd-Light"/>
              </a:rPr>
              <a:t>a 76-year-old female (</a:t>
            </a:r>
            <a:r>
              <a:rPr lang="en-US" altLang="zh-CN" i="1" dirty="0">
                <a:latin typeface="FrutigerLTStd-LightItalic"/>
              </a:rPr>
              <a:t>right</a:t>
            </a:r>
            <a:r>
              <a:rPr lang="en-US" altLang="zh-CN" dirty="0">
                <a:latin typeface="FrutigerLTStd-Light"/>
              </a:rPr>
              <a:t>).</a:t>
            </a:r>
            <a:endParaRPr lang="zh-CN" altLang="en-US" dirty="0"/>
          </a:p>
        </p:txBody>
      </p:sp>
      <p:sp>
        <p:nvSpPr>
          <p:cNvPr id="4" name="Rectangle 3"/>
          <p:cNvSpPr/>
          <p:nvPr/>
        </p:nvSpPr>
        <p:spPr>
          <a:xfrm>
            <a:off x="1444752" y="361023"/>
            <a:ext cx="9414003" cy="523220"/>
          </a:xfrm>
          <a:prstGeom prst="rect">
            <a:avLst/>
          </a:prstGeom>
        </p:spPr>
        <p:txBody>
          <a:bodyPr wrap="square">
            <a:spAutoFit/>
          </a:bodyPr>
          <a:lstStyle/>
          <a:p>
            <a:r>
              <a:rPr lang="en-US" altLang="zh-CN" sz="2800" b="1" dirty="0">
                <a:solidFill>
                  <a:srgbClr val="1271FF"/>
                </a:solidFill>
                <a:latin typeface="FrutigerLTStd-Bold"/>
              </a:rPr>
              <a:t>Figure 10.4 </a:t>
            </a:r>
            <a:r>
              <a:rPr lang="en-US" altLang="zh-CN" sz="2800" b="1" dirty="0">
                <a:solidFill>
                  <a:srgbClr val="000000"/>
                </a:solidFill>
                <a:latin typeface="FrutigerLTStd-Bold"/>
              </a:rPr>
              <a:t>Loss of </a:t>
            </a:r>
            <a:r>
              <a:rPr lang="en-US" altLang="zh-CN" sz="2800" b="1" dirty="0" smtClean="0">
                <a:solidFill>
                  <a:srgbClr val="000000"/>
                </a:solidFill>
                <a:latin typeface="FrutigerLTStd-Bold"/>
              </a:rPr>
              <a:t>proliferative capacity </a:t>
            </a:r>
            <a:r>
              <a:rPr lang="en-US" altLang="zh-CN" sz="2800" b="1" dirty="0">
                <a:solidFill>
                  <a:srgbClr val="000000"/>
                </a:solidFill>
                <a:latin typeface="FrutigerLTStd-Bold"/>
              </a:rPr>
              <a:t>with age</a:t>
            </a:r>
            <a:endParaRPr lang="zh-CN" altLang="en-US" sz="2800" dirty="0"/>
          </a:p>
        </p:txBody>
      </p:sp>
    </p:spTree>
    <p:extLst>
      <p:ext uri="{BB962C8B-B14F-4D97-AF65-F5344CB8AC3E}">
        <p14:creationId xmlns:p14="http://schemas.microsoft.com/office/powerpoint/2010/main" val="394948573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511296" y="667512"/>
            <a:ext cx="4226157" cy="646331"/>
          </a:xfrm>
          <a:prstGeom prst="rect">
            <a:avLst/>
          </a:prstGeom>
          <a:noFill/>
        </p:spPr>
        <p:txBody>
          <a:bodyPr wrap="none" rtlCol="0">
            <a:spAutoFit/>
          </a:bodyPr>
          <a:lstStyle/>
          <a:p>
            <a:r>
              <a:rPr lang="en-US" altLang="zh-CN" sz="3600" b="1" dirty="0" smtClean="0"/>
              <a:t>Immortal</a:t>
            </a:r>
            <a:r>
              <a:rPr lang="zh-CN" altLang="en-US" sz="3600" b="1" dirty="0" smtClean="0"/>
              <a:t> </a:t>
            </a:r>
            <a:r>
              <a:rPr lang="en-US" altLang="zh-CN" sz="3600" b="1" dirty="0" smtClean="0"/>
              <a:t>(</a:t>
            </a:r>
            <a:r>
              <a:rPr lang="zh-CN" altLang="en-US" sz="3600" dirty="0"/>
              <a:t>永生</a:t>
            </a:r>
            <a:r>
              <a:rPr lang="en-US" altLang="zh-CN" sz="3600" b="1" dirty="0" smtClean="0"/>
              <a:t>) cells</a:t>
            </a:r>
            <a:endParaRPr lang="zh-CN" altLang="en-US" sz="3600" b="1" dirty="0"/>
          </a:p>
        </p:txBody>
      </p:sp>
      <p:sp>
        <p:nvSpPr>
          <p:cNvPr id="3" name="TextBox 2"/>
          <p:cNvSpPr txBox="1"/>
          <p:nvPr/>
        </p:nvSpPr>
        <p:spPr>
          <a:xfrm>
            <a:off x="1067111" y="1859780"/>
            <a:ext cx="10772732" cy="2308324"/>
          </a:xfrm>
          <a:prstGeom prst="rect">
            <a:avLst/>
          </a:prstGeom>
          <a:noFill/>
        </p:spPr>
        <p:txBody>
          <a:bodyPr wrap="square" rtlCol="0">
            <a:spAutoFit/>
          </a:bodyPr>
          <a:lstStyle/>
          <a:p>
            <a:r>
              <a:rPr lang="en-US" altLang="zh-CN" sz="2400" dirty="0" smtClean="0"/>
              <a:t>Normal cells can be immortal cells, for example: Embryonic stem cell.</a:t>
            </a:r>
          </a:p>
          <a:p>
            <a:endParaRPr lang="en-US" altLang="zh-CN" sz="2400" dirty="0"/>
          </a:p>
          <a:p>
            <a:r>
              <a:rPr lang="en-US" altLang="zh-CN" sz="2400" dirty="0" smtClean="0"/>
              <a:t>Generally speaking, Cancer cells are immortal, but not all immortal cells can be cancer cells. </a:t>
            </a:r>
          </a:p>
          <a:p>
            <a:endParaRPr lang="en-US" altLang="zh-CN" sz="2400" dirty="0"/>
          </a:p>
          <a:p>
            <a:r>
              <a:rPr lang="en-US" altLang="zh-CN" sz="2400" dirty="0" smtClean="0"/>
              <a:t> </a:t>
            </a:r>
            <a:endParaRPr lang="zh-CN" altLang="en-US" sz="2400" dirty="0"/>
          </a:p>
        </p:txBody>
      </p:sp>
      <p:sp>
        <p:nvSpPr>
          <p:cNvPr id="4" name="TextBox 3"/>
          <p:cNvSpPr txBox="1"/>
          <p:nvPr/>
        </p:nvSpPr>
        <p:spPr>
          <a:xfrm>
            <a:off x="1067111" y="4163327"/>
            <a:ext cx="10287826" cy="1754326"/>
          </a:xfrm>
          <a:prstGeom prst="rect">
            <a:avLst/>
          </a:prstGeom>
          <a:noFill/>
        </p:spPr>
        <p:txBody>
          <a:bodyPr wrap="square" rtlCol="0">
            <a:spAutoFit/>
          </a:bodyPr>
          <a:lstStyle/>
          <a:p>
            <a:pPr>
              <a:lnSpc>
                <a:spcPct val="150000"/>
              </a:lnSpc>
            </a:pPr>
            <a:r>
              <a:rPr lang="en-US" altLang="zh-CN" sz="2400" dirty="0"/>
              <a:t>First immortal cell line: HeLa cells </a:t>
            </a:r>
            <a:r>
              <a:rPr lang="en-US" altLang="zh-CN" sz="2400" dirty="0" smtClean="0"/>
              <a:t>was </a:t>
            </a:r>
            <a:r>
              <a:rPr lang="en-US" altLang="zh-CN" sz="2400" dirty="0"/>
              <a:t>derived in 1951 from an unusual, </a:t>
            </a:r>
            <a:r>
              <a:rPr lang="en-US" altLang="zh-CN" sz="2400" dirty="0" smtClean="0"/>
              <a:t>particularly aggressive </a:t>
            </a:r>
            <a:r>
              <a:rPr lang="en-US" altLang="zh-CN" sz="2400" dirty="0"/>
              <a:t>cervical adenocarcinoma discovered in Henrietta Lacks, a </a:t>
            </a:r>
            <a:r>
              <a:rPr lang="en-US" altLang="zh-CN" sz="2400" dirty="0" smtClean="0"/>
              <a:t>young woman </a:t>
            </a:r>
            <a:r>
              <a:rPr lang="en-US" altLang="zh-CN" sz="2400" dirty="0"/>
              <a:t>in </a:t>
            </a:r>
            <a:r>
              <a:rPr lang="en-US" altLang="zh-CN" sz="2400" dirty="0" smtClean="0"/>
              <a:t>Baltimore</a:t>
            </a:r>
            <a:r>
              <a:rPr lang="en-US" altLang="zh-CN" sz="2400" dirty="0"/>
              <a:t>.</a:t>
            </a:r>
            <a:endParaRPr lang="zh-CN" altLang="en-US" sz="2400" dirty="0"/>
          </a:p>
        </p:txBody>
      </p:sp>
    </p:spTree>
    <p:extLst>
      <p:ext uri="{BB962C8B-B14F-4D97-AF65-F5344CB8AC3E}">
        <p14:creationId xmlns:p14="http://schemas.microsoft.com/office/powerpoint/2010/main" val="3432852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435608" y="1696319"/>
            <a:ext cx="8842248" cy="1311193"/>
          </a:xfrm>
          <a:prstGeom prst="rect">
            <a:avLst/>
          </a:prstGeom>
        </p:spPr>
        <p:txBody>
          <a:bodyPr wrap="square">
            <a:spAutoFit/>
          </a:bodyPr>
          <a:lstStyle/>
          <a:p>
            <a:pPr algn="ctr">
              <a:lnSpc>
                <a:spcPct val="150000"/>
              </a:lnSpc>
            </a:pPr>
            <a:r>
              <a:rPr lang="en-US" altLang="zh-CN" sz="2800" dirty="0">
                <a:solidFill>
                  <a:srgbClr val="1271FF"/>
                </a:solidFill>
                <a:latin typeface="ACaslonPro-Regular"/>
              </a:rPr>
              <a:t>10.2 Cancer cells need to become immortal in order to </a:t>
            </a:r>
            <a:r>
              <a:rPr lang="en-US" altLang="zh-CN" sz="2800" dirty="0" smtClean="0">
                <a:solidFill>
                  <a:srgbClr val="1271FF"/>
                </a:solidFill>
                <a:latin typeface="ACaslonPro-Regular"/>
              </a:rPr>
              <a:t>form tumors</a:t>
            </a:r>
            <a:endParaRPr lang="zh-CN" altLang="en-US" sz="2800" dirty="0"/>
          </a:p>
        </p:txBody>
      </p:sp>
    </p:spTree>
    <p:extLst>
      <p:ext uri="{BB962C8B-B14F-4D97-AF65-F5344CB8AC3E}">
        <p14:creationId xmlns:p14="http://schemas.microsoft.com/office/powerpoint/2010/main" val="21538376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6738" name="Picture 2" descr="figure_10_0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5257" y="1170432"/>
            <a:ext cx="5809250" cy="56875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1271016" y="335203"/>
            <a:ext cx="9784080" cy="523220"/>
          </a:xfrm>
          <a:prstGeom prst="rect">
            <a:avLst/>
          </a:prstGeom>
        </p:spPr>
        <p:txBody>
          <a:bodyPr wrap="square">
            <a:spAutoFit/>
          </a:bodyPr>
          <a:lstStyle/>
          <a:p>
            <a:r>
              <a:rPr lang="en-US" altLang="zh-CN" sz="2800" b="1" dirty="0">
                <a:solidFill>
                  <a:srgbClr val="1271FF"/>
                </a:solidFill>
                <a:latin typeface="FrutigerLTStd-Bold"/>
              </a:rPr>
              <a:t>Figure 10.5 </a:t>
            </a:r>
            <a:r>
              <a:rPr lang="en-US" altLang="zh-CN" sz="2800" b="1" dirty="0">
                <a:solidFill>
                  <a:srgbClr val="000000"/>
                </a:solidFill>
                <a:latin typeface="FrutigerLTStd-Bold"/>
              </a:rPr>
              <a:t>Generations of cells forming a tumor mass</a:t>
            </a:r>
            <a:endParaRPr lang="zh-CN" altLang="en-US" sz="2800" dirty="0"/>
          </a:p>
        </p:txBody>
      </p:sp>
      <p:sp>
        <p:nvSpPr>
          <p:cNvPr id="2" name="TextBox 1"/>
          <p:cNvSpPr txBox="1"/>
          <p:nvPr/>
        </p:nvSpPr>
        <p:spPr>
          <a:xfrm>
            <a:off x="7287768" y="1911096"/>
            <a:ext cx="3955891" cy="923330"/>
          </a:xfrm>
          <a:prstGeom prst="rect">
            <a:avLst/>
          </a:prstGeom>
          <a:noFill/>
        </p:spPr>
        <p:txBody>
          <a:bodyPr wrap="none" rtlCol="0">
            <a:spAutoFit/>
          </a:bodyPr>
          <a:lstStyle/>
          <a:p>
            <a:r>
              <a:rPr lang="en-US" altLang="zh-CN" dirty="0" smtClean="0"/>
              <a:t>B:   Theoretical cancer formation model;</a:t>
            </a:r>
          </a:p>
          <a:p>
            <a:endParaRPr lang="en-US" altLang="zh-CN" dirty="0"/>
          </a:p>
          <a:p>
            <a:r>
              <a:rPr lang="en-US" altLang="zh-CN" dirty="0" smtClean="0"/>
              <a:t>D:   Actual cancer formation model;</a:t>
            </a:r>
            <a:endParaRPr lang="zh-CN" altLang="en-US" dirty="0"/>
          </a:p>
        </p:txBody>
      </p:sp>
      <p:sp>
        <p:nvSpPr>
          <p:cNvPr id="6" name="Rectangle 5"/>
          <p:cNvSpPr/>
          <p:nvPr/>
        </p:nvSpPr>
        <p:spPr>
          <a:xfrm>
            <a:off x="7287768" y="3311241"/>
            <a:ext cx="3188565" cy="400110"/>
          </a:xfrm>
          <a:prstGeom prst="rect">
            <a:avLst/>
          </a:prstGeom>
        </p:spPr>
        <p:txBody>
          <a:bodyPr wrap="none">
            <a:spAutoFit/>
          </a:bodyPr>
          <a:lstStyle/>
          <a:p>
            <a:r>
              <a:rPr lang="en-US" altLang="zh-CN" sz="2000" b="1" dirty="0" err="1"/>
              <a:t>Hayflick</a:t>
            </a:r>
            <a:r>
              <a:rPr lang="en-US" altLang="zh-CN" sz="2000" b="1" dirty="0"/>
              <a:t> </a:t>
            </a:r>
            <a:r>
              <a:rPr lang="en-US" altLang="zh-CN" sz="2000" b="1" dirty="0" smtClean="0"/>
              <a:t>limit: ~</a:t>
            </a:r>
            <a:r>
              <a:rPr lang="en-US" altLang="zh-CN" sz="2000" b="1" dirty="0" smtClean="0">
                <a:solidFill>
                  <a:srgbClr val="FF0000"/>
                </a:solidFill>
              </a:rPr>
              <a:t> 60 </a:t>
            </a:r>
            <a:r>
              <a:rPr lang="en-US" altLang="zh-CN" sz="2000" b="1" dirty="0" smtClean="0"/>
              <a:t>divisions</a:t>
            </a:r>
            <a:r>
              <a:rPr lang="en-US" altLang="zh-CN" sz="2000" b="1" dirty="0" smtClean="0">
                <a:solidFill>
                  <a:srgbClr val="FF0000"/>
                </a:solidFill>
              </a:rPr>
              <a:t> </a:t>
            </a:r>
            <a:endParaRPr lang="zh-CN" altLang="en-US" sz="2000" dirty="0"/>
          </a:p>
        </p:txBody>
      </p:sp>
      <p:sp>
        <p:nvSpPr>
          <p:cNvPr id="7" name="TextBox 6"/>
          <p:cNvSpPr txBox="1"/>
          <p:nvPr/>
        </p:nvSpPr>
        <p:spPr>
          <a:xfrm>
            <a:off x="5307034" y="4014216"/>
            <a:ext cx="6146683" cy="400110"/>
          </a:xfrm>
          <a:prstGeom prst="rect">
            <a:avLst/>
          </a:prstGeom>
          <a:noFill/>
        </p:spPr>
        <p:txBody>
          <a:bodyPr wrap="none" rtlCol="0">
            <a:spAutoFit/>
          </a:bodyPr>
          <a:lstStyle/>
          <a:p>
            <a:r>
              <a:rPr lang="en-US" altLang="zh-CN" sz="2000" dirty="0" smtClean="0"/>
              <a:t>How many divisions are required to form a lethal tumor? </a:t>
            </a:r>
            <a:endParaRPr lang="zh-CN" altLang="en-US" sz="2000" dirty="0"/>
          </a:p>
        </p:txBody>
      </p:sp>
      <p:sp>
        <p:nvSpPr>
          <p:cNvPr id="4" name="TextBox 3"/>
          <p:cNvSpPr txBox="1"/>
          <p:nvPr/>
        </p:nvSpPr>
        <p:spPr>
          <a:xfrm>
            <a:off x="5652673" y="4690204"/>
            <a:ext cx="3718069" cy="369332"/>
          </a:xfrm>
          <a:prstGeom prst="rect">
            <a:avLst/>
          </a:prstGeom>
          <a:noFill/>
        </p:spPr>
        <p:txBody>
          <a:bodyPr wrap="none" rtlCol="0">
            <a:spAutoFit/>
          </a:bodyPr>
          <a:lstStyle/>
          <a:p>
            <a:r>
              <a:rPr lang="en-US" altLang="zh-CN" dirty="0" smtClean="0"/>
              <a:t>A lethal tumor ~ 10</a:t>
            </a:r>
            <a:r>
              <a:rPr lang="en-US" altLang="zh-CN" baseline="30000" dirty="0" smtClean="0"/>
              <a:t>3</a:t>
            </a:r>
            <a:r>
              <a:rPr lang="en-US" altLang="zh-CN" dirty="0" smtClean="0"/>
              <a:t> cm</a:t>
            </a:r>
            <a:r>
              <a:rPr lang="en-US" altLang="zh-CN" baseline="30000" dirty="0" smtClean="0"/>
              <a:t>3</a:t>
            </a:r>
            <a:r>
              <a:rPr lang="en-US" altLang="zh-CN" dirty="0" smtClean="0"/>
              <a:t> ~  10</a:t>
            </a:r>
            <a:r>
              <a:rPr lang="en-US" altLang="zh-CN" baseline="30000" dirty="0" smtClean="0"/>
              <a:t>12</a:t>
            </a:r>
            <a:r>
              <a:rPr lang="en-US" altLang="zh-CN" dirty="0" smtClean="0"/>
              <a:t> cells  </a:t>
            </a:r>
            <a:endParaRPr lang="zh-CN" altLang="en-US" dirty="0"/>
          </a:p>
        </p:txBody>
      </p:sp>
      <p:sp>
        <p:nvSpPr>
          <p:cNvPr id="8" name="TextBox 7"/>
          <p:cNvSpPr txBox="1"/>
          <p:nvPr/>
        </p:nvSpPr>
        <p:spPr>
          <a:xfrm>
            <a:off x="6202695" y="5189329"/>
            <a:ext cx="2618024" cy="646331"/>
          </a:xfrm>
          <a:prstGeom prst="rect">
            <a:avLst/>
          </a:prstGeom>
          <a:noFill/>
        </p:spPr>
        <p:txBody>
          <a:bodyPr wrap="none" rtlCol="0">
            <a:spAutoFit/>
          </a:bodyPr>
          <a:lstStyle/>
          <a:p>
            <a:r>
              <a:rPr lang="en-US" altLang="zh-CN" dirty="0" smtClean="0"/>
              <a:t>Based on B : 40 divisions</a:t>
            </a:r>
          </a:p>
          <a:p>
            <a:r>
              <a:rPr lang="en-US" altLang="zh-CN" dirty="0" smtClean="0"/>
              <a:t>Based on D: ~ 70 divisions</a:t>
            </a:r>
            <a:endParaRPr lang="zh-CN" altLang="en-US" dirty="0"/>
          </a:p>
        </p:txBody>
      </p:sp>
      <p:sp>
        <p:nvSpPr>
          <p:cNvPr id="9" name="TextBox 8"/>
          <p:cNvSpPr txBox="1"/>
          <p:nvPr/>
        </p:nvSpPr>
        <p:spPr>
          <a:xfrm>
            <a:off x="5652673" y="5935791"/>
            <a:ext cx="6263640" cy="646331"/>
          </a:xfrm>
          <a:prstGeom prst="rect">
            <a:avLst/>
          </a:prstGeom>
          <a:noFill/>
        </p:spPr>
        <p:txBody>
          <a:bodyPr wrap="square" rtlCol="0">
            <a:spAutoFit/>
          </a:bodyPr>
          <a:lstStyle/>
          <a:p>
            <a:r>
              <a:rPr lang="en-US" altLang="zh-CN" dirty="0" smtClean="0"/>
              <a:t>Conclusion: </a:t>
            </a:r>
            <a:r>
              <a:rPr lang="en-US" altLang="zh-CN" b="1" u="sng" dirty="0" smtClean="0">
                <a:solidFill>
                  <a:srgbClr val="FF0000"/>
                </a:solidFill>
              </a:rPr>
              <a:t>Cancer cell need to break </a:t>
            </a:r>
            <a:r>
              <a:rPr lang="en-US" altLang="zh-CN" b="1" u="sng" dirty="0" err="1" smtClean="0">
                <a:solidFill>
                  <a:srgbClr val="FF0000"/>
                </a:solidFill>
              </a:rPr>
              <a:t>Hayflick</a:t>
            </a:r>
            <a:r>
              <a:rPr lang="en-US" altLang="zh-CN" b="1" u="sng" dirty="0" smtClean="0">
                <a:solidFill>
                  <a:srgbClr val="FF0000"/>
                </a:solidFill>
              </a:rPr>
              <a:t> limit and become immortal. </a:t>
            </a:r>
            <a:r>
              <a:rPr lang="en-US" altLang="zh-CN" dirty="0" smtClean="0"/>
              <a:t>  </a:t>
            </a:r>
            <a:endParaRPr lang="zh-CN" altLang="en-US" dirty="0"/>
          </a:p>
        </p:txBody>
      </p:sp>
    </p:spTree>
    <p:extLst>
      <p:ext uri="{BB962C8B-B14F-4D97-AF65-F5344CB8AC3E}">
        <p14:creationId xmlns:p14="http://schemas.microsoft.com/office/powerpoint/2010/main" val="321705251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29166" y="947803"/>
            <a:ext cx="10330905" cy="523220"/>
          </a:xfrm>
          <a:prstGeom prst="rect">
            <a:avLst/>
          </a:prstGeom>
          <a:noFill/>
        </p:spPr>
        <p:txBody>
          <a:bodyPr wrap="none" rtlCol="0">
            <a:spAutoFit/>
          </a:bodyPr>
          <a:lstStyle/>
          <a:p>
            <a:r>
              <a:rPr lang="en-US" altLang="zh-CN" sz="2800" b="1" dirty="0" smtClean="0"/>
              <a:t>What is the nature of “</a:t>
            </a:r>
            <a:r>
              <a:rPr lang="en-US" altLang="zh-CN" sz="2800" b="1" dirty="0"/>
              <a:t>generation clock </a:t>
            </a:r>
            <a:r>
              <a:rPr lang="en-US" altLang="zh-CN" sz="2800" b="1" dirty="0" smtClean="0"/>
              <a:t>” observed in primary cells? </a:t>
            </a:r>
            <a:endParaRPr lang="zh-CN" altLang="en-US" sz="2800" b="1" dirty="0"/>
          </a:p>
        </p:txBody>
      </p:sp>
      <p:sp>
        <p:nvSpPr>
          <p:cNvPr id="3" name="TextBox 2"/>
          <p:cNvSpPr txBox="1"/>
          <p:nvPr/>
        </p:nvSpPr>
        <p:spPr>
          <a:xfrm>
            <a:off x="2719724" y="2944368"/>
            <a:ext cx="6949788" cy="1569660"/>
          </a:xfrm>
          <a:prstGeom prst="rect">
            <a:avLst/>
          </a:prstGeom>
          <a:noFill/>
        </p:spPr>
        <p:txBody>
          <a:bodyPr wrap="none" rtlCol="0">
            <a:spAutoFit/>
          </a:bodyPr>
          <a:lstStyle/>
          <a:p>
            <a:r>
              <a:rPr lang="en-US" altLang="zh-CN" sz="2400" dirty="0" smtClean="0"/>
              <a:t>1, cumulative physiologic stress;     cellular senescence</a:t>
            </a:r>
          </a:p>
          <a:p>
            <a:endParaRPr lang="en-US" altLang="zh-CN" sz="2400" dirty="0"/>
          </a:p>
          <a:p>
            <a:endParaRPr lang="en-US" altLang="zh-CN" sz="2400" dirty="0" smtClean="0"/>
          </a:p>
          <a:p>
            <a:r>
              <a:rPr lang="en-US" altLang="zh-CN" sz="2400" dirty="0" smtClean="0"/>
              <a:t>2, telomere based mechanism;      crisis and apoptosis</a:t>
            </a:r>
            <a:endParaRPr lang="zh-CN" altLang="en-US" sz="2400" dirty="0"/>
          </a:p>
        </p:txBody>
      </p:sp>
    </p:spTree>
    <p:extLst>
      <p:ext uri="{BB962C8B-B14F-4D97-AF65-F5344CB8AC3E}">
        <p14:creationId xmlns:p14="http://schemas.microsoft.com/office/powerpoint/2010/main" val="32899364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379971" y="1929423"/>
            <a:ext cx="8848344" cy="1311193"/>
          </a:xfrm>
          <a:prstGeom prst="rect">
            <a:avLst/>
          </a:prstGeom>
        </p:spPr>
        <p:txBody>
          <a:bodyPr wrap="square">
            <a:spAutoFit/>
          </a:bodyPr>
          <a:lstStyle/>
          <a:p>
            <a:pPr algn="ctr">
              <a:lnSpc>
                <a:spcPct val="150000"/>
              </a:lnSpc>
            </a:pPr>
            <a:r>
              <a:rPr lang="en-US" altLang="zh-CN" sz="2800" dirty="0">
                <a:solidFill>
                  <a:srgbClr val="1271FF"/>
                </a:solidFill>
                <a:latin typeface="ACaslonPro-Regular"/>
              </a:rPr>
              <a:t>10.3 Cell-physiologic stresses impose a limitation </a:t>
            </a:r>
            <a:r>
              <a:rPr lang="en-US" altLang="zh-CN" sz="2800" dirty="0" smtClean="0">
                <a:solidFill>
                  <a:srgbClr val="1271FF"/>
                </a:solidFill>
                <a:latin typeface="ACaslonPro-Regular"/>
              </a:rPr>
              <a:t>on replication</a:t>
            </a:r>
            <a:endParaRPr lang="zh-CN" altLang="en-US" sz="2800" dirty="0"/>
          </a:p>
        </p:txBody>
      </p:sp>
    </p:spTree>
    <p:extLst>
      <p:ext uri="{BB962C8B-B14F-4D97-AF65-F5344CB8AC3E}">
        <p14:creationId xmlns:p14="http://schemas.microsoft.com/office/powerpoint/2010/main" val="16070136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882" name="Picture 2" descr="figure_10_06a"/>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97201" y="1728216"/>
            <a:ext cx="5992521" cy="23500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988645" y="4670616"/>
            <a:ext cx="10009632" cy="1200329"/>
          </a:xfrm>
          <a:prstGeom prst="rect">
            <a:avLst/>
          </a:prstGeom>
        </p:spPr>
        <p:txBody>
          <a:bodyPr wrap="square">
            <a:spAutoFit/>
          </a:bodyPr>
          <a:lstStyle/>
          <a:p>
            <a:r>
              <a:rPr lang="en-US" altLang="zh-CN" dirty="0">
                <a:latin typeface="FrutigerLTStd-Light"/>
              </a:rPr>
              <a:t>When adult </a:t>
            </a:r>
            <a:r>
              <a:rPr lang="en-US" altLang="zh-CN" dirty="0" smtClean="0">
                <a:latin typeface="FrutigerLTStd-Light"/>
              </a:rPr>
              <a:t>human endometrial </a:t>
            </a:r>
            <a:r>
              <a:rPr lang="en-US" altLang="zh-CN" dirty="0">
                <a:latin typeface="FrutigerLTStd-Light"/>
              </a:rPr>
              <a:t>fibroblasts are </a:t>
            </a:r>
            <a:r>
              <a:rPr lang="en-US" altLang="zh-CN" dirty="0" smtClean="0">
                <a:latin typeface="FrutigerLTStd-Light"/>
              </a:rPr>
              <a:t>propagated </a:t>
            </a:r>
            <a:r>
              <a:rPr lang="en-US" altLang="zh-CN" i="1" dirty="0" smtClean="0">
                <a:latin typeface="FrutigerLTStd-LightItalic"/>
              </a:rPr>
              <a:t>in </a:t>
            </a:r>
            <a:r>
              <a:rPr lang="en-US" altLang="zh-CN" i="1" dirty="0">
                <a:latin typeface="FrutigerLTStd-LightItalic"/>
              </a:rPr>
              <a:t>vitro</a:t>
            </a:r>
            <a:r>
              <a:rPr lang="en-US" altLang="zh-CN" dirty="0">
                <a:latin typeface="FrutigerLTStd-Light"/>
              </a:rPr>
              <a:t>, expression of both the </a:t>
            </a:r>
            <a:r>
              <a:rPr lang="en-US" altLang="zh-CN" dirty="0" smtClean="0">
                <a:latin typeface="FrutigerLTStd-Light"/>
              </a:rPr>
              <a:t>p16</a:t>
            </a:r>
            <a:r>
              <a:rPr lang="en-US" altLang="zh-CN" baseline="30000" dirty="0" smtClean="0">
                <a:latin typeface="FrutigerLTStd-Light"/>
              </a:rPr>
              <a:t>INK4A</a:t>
            </a:r>
            <a:r>
              <a:rPr lang="en-US" altLang="zh-CN" dirty="0" smtClean="0">
                <a:latin typeface="FrutigerLTStd-Light"/>
              </a:rPr>
              <a:t> and </a:t>
            </a:r>
            <a:r>
              <a:rPr lang="en-US" altLang="zh-CN" dirty="0">
                <a:latin typeface="FrutigerLTStd-Light"/>
              </a:rPr>
              <a:t>p21</a:t>
            </a:r>
            <a:r>
              <a:rPr lang="en-US" altLang="zh-CN" baseline="30000" dirty="0">
                <a:latin typeface="FrutigerLTStd-Light"/>
              </a:rPr>
              <a:t>Cip1</a:t>
            </a:r>
            <a:r>
              <a:rPr lang="en-US" altLang="zh-CN" dirty="0">
                <a:latin typeface="FrutigerLTStd-Light"/>
              </a:rPr>
              <a:t> proteins (see Section </a:t>
            </a:r>
            <a:r>
              <a:rPr lang="en-US" altLang="zh-CN" dirty="0" smtClean="0">
                <a:latin typeface="FrutigerLTStd-Light"/>
              </a:rPr>
              <a:t>8.4) is </a:t>
            </a:r>
            <a:r>
              <a:rPr lang="en-US" altLang="zh-CN" dirty="0">
                <a:latin typeface="FrutigerLTStd-Light"/>
              </a:rPr>
              <a:t>induced, albeit with distinct </a:t>
            </a:r>
            <a:r>
              <a:rPr lang="en-US" altLang="zh-CN" dirty="0" smtClean="0">
                <a:latin typeface="FrutigerLTStd-Light"/>
              </a:rPr>
              <a:t>kinetics. These </a:t>
            </a:r>
            <a:r>
              <a:rPr lang="en-US" altLang="zh-CN" dirty="0">
                <a:latin typeface="FrutigerLTStd-Light"/>
              </a:rPr>
              <a:t>cells have an expected life </a:t>
            </a:r>
            <a:r>
              <a:rPr lang="en-US" altLang="zh-CN" dirty="0" smtClean="0">
                <a:latin typeface="FrutigerLTStd-Light"/>
              </a:rPr>
              <a:t>span of </a:t>
            </a:r>
            <a:r>
              <a:rPr lang="en-US" altLang="zh-CN" dirty="0">
                <a:latin typeface="FrutigerLTStd-Light"/>
              </a:rPr>
              <a:t>40 to 43 population doublings (</a:t>
            </a:r>
            <a:r>
              <a:rPr lang="en-US" altLang="zh-CN" dirty="0" smtClean="0">
                <a:latin typeface="FrutigerLTStd-Light"/>
              </a:rPr>
              <a:t>PD) in </a:t>
            </a:r>
            <a:r>
              <a:rPr lang="en-US" altLang="zh-CN" dirty="0">
                <a:latin typeface="FrutigerLTStd-Light"/>
              </a:rPr>
              <a:t>culture, whereupon they enter </a:t>
            </a:r>
            <a:r>
              <a:rPr lang="en-US" altLang="zh-CN" dirty="0" smtClean="0">
                <a:latin typeface="FrutigerLTStd-Light"/>
              </a:rPr>
              <a:t>into senescence</a:t>
            </a:r>
            <a:r>
              <a:rPr lang="en-US" altLang="zh-CN" dirty="0">
                <a:latin typeface="FrutigerLTStd-Light"/>
              </a:rPr>
              <a:t>.</a:t>
            </a:r>
            <a:endParaRPr lang="zh-CN" altLang="en-US" dirty="0"/>
          </a:p>
        </p:txBody>
      </p:sp>
      <p:sp>
        <p:nvSpPr>
          <p:cNvPr id="3" name="Rectangle 2"/>
          <p:cNvSpPr/>
          <p:nvPr/>
        </p:nvSpPr>
        <p:spPr>
          <a:xfrm>
            <a:off x="1456944" y="269855"/>
            <a:ext cx="9075657" cy="954107"/>
          </a:xfrm>
          <a:prstGeom prst="rect">
            <a:avLst/>
          </a:prstGeom>
        </p:spPr>
        <p:txBody>
          <a:bodyPr wrap="square">
            <a:spAutoFit/>
          </a:bodyPr>
          <a:lstStyle/>
          <a:p>
            <a:pPr algn="ctr"/>
            <a:r>
              <a:rPr lang="en-US" altLang="zh-CN" sz="2800" b="1" dirty="0">
                <a:solidFill>
                  <a:srgbClr val="1271FF"/>
                </a:solidFill>
                <a:latin typeface="FrutigerLTStd-Bold"/>
              </a:rPr>
              <a:t>Figure 10.6 </a:t>
            </a:r>
            <a:r>
              <a:rPr lang="en-US" altLang="zh-CN" sz="2800" b="1" dirty="0">
                <a:solidFill>
                  <a:srgbClr val="000000"/>
                </a:solidFill>
                <a:latin typeface="FrutigerLTStd-Bold"/>
              </a:rPr>
              <a:t>Expression of </a:t>
            </a:r>
            <a:r>
              <a:rPr lang="en-US" altLang="zh-CN" sz="2800" b="1" dirty="0" smtClean="0">
                <a:solidFill>
                  <a:srgbClr val="000000"/>
                </a:solidFill>
                <a:latin typeface="FrutigerLTStd-Bold"/>
              </a:rPr>
              <a:t>CDK inhibitors </a:t>
            </a:r>
            <a:r>
              <a:rPr lang="en-US" altLang="zh-CN" sz="2800" b="1" dirty="0">
                <a:solidFill>
                  <a:srgbClr val="000000"/>
                </a:solidFill>
                <a:latin typeface="FrutigerLTStd-Bold"/>
              </a:rPr>
              <a:t>during extended </a:t>
            </a:r>
            <a:r>
              <a:rPr lang="en-US" altLang="zh-CN" sz="2800" b="1" i="1" dirty="0" smtClean="0">
                <a:solidFill>
                  <a:srgbClr val="000000"/>
                </a:solidFill>
                <a:latin typeface="FrutigerLTStd-BoldItalic"/>
              </a:rPr>
              <a:t>in vitro </a:t>
            </a:r>
            <a:r>
              <a:rPr lang="en-US" altLang="zh-CN" sz="2800" b="1" dirty="0">
                <a:solidFill>
                  <a:srgbClr val="000000"/>
                </a:solidFill>
                <a:latin typeface="FrutigerLTStd-Bold"/>
              </a:rPr>
              <a:t>culture</a:t>
            </a:r>
            <a:endParaRPr lang="zh-CN" altLang="en-US" sz="2800" dirty="0"/>
          </a:p>
        </p:txBody>
      </p:sp>
    </p:spTree>
    <p:extLst>
      <p:ext uri="{BB962C8B-B14F-4D97-AF65-F5344CB8AC3E}">
        <p14:creationId xmlns:p14="http://schemas.microsoft.com/office/powerpoint/2010/main" val="81426623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3906" name="Picture 2" descr="figure_10_06b"/>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46505" y="1560068"/>
            <a:ext cx="8531225" cy="3917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519041" y="5884015"/>
            <a:ext cx="11393424" cy="646331"/>
          </a:xfrm>
          <a:prstGeom prst="rect">
            <a:avLst/>
          </a:prstGeom>
        </p:spPr>
        <p:txBody>
          <a:bodyPr wrap="square">
            <a:spAutoFit/>
          </a:bodyPr>
          <a:lstStyle/>
          <a:p>
            <a:r>
              <a:rPr lang="en-US" altLang="zh-CN" dirty="0">
                <a:latin typeface="FrutigerLTStd-Light"/>
              </a:rPr>
              <a:t>Normal cells (</a:t>
            </a:r>
            <a:r>
              <a:rPr lang="en-US" altLang="zh-CN" i="1" dirty="0">
                <a:latin typeface="FrutigerLTStd-LightItalic"/>
              </a:rPr>
              <a:t>left</a:t>
            </a:r>
            <a:r>
              <a:rPr lang="en-US" altLang="zh-CN" dirty="0">
                <a:latin typeface="FrutigerLTStd-Light"/>
              </a:rPr>
              <a:t>) </a:t>
            </a:r>
            <a:r>
              <a:rPr lang="en-US" altLang="zh-CN" dirty="0" smtClean="0">
                <a:latin typeface="FrutigerLTStd-Light"/>
              </a:rPr>
              <a:t>are relatively </a:t>
            </a:r>
            <a:r>
              <a:rPr lang="en-US" altLang="zh-CN" dirty="0">
                <a:latin typeface="FrutigerLTStd-Light"/>
              </a:rPr>
              <a:t>small and have few </a:t>
            </a:r>
            <a:r>
              <a:rPr lang="en-US" altLang="zh-CN" dirty="0" smtClean="0">
                <a:latin typeface="FrutigerLTStd-Light"/>
              </a:rPr>
              <a:t>focal contacts </a:t>
            </a:r>
            <a:r>
              <a:rPr lang="en-US" altLang="zh-CN" dirty="0">
                <a:latin typeface="FrutigerLTStd-Light"/>
              </a:rPr>
              <a:t>with the substrate (</a:t>
            </a:r>
            <a:r>
              <a:rPr lang="en-US" altLang="zh-CN" i="1" dirty="0" smtClean="0">
                <a:latin typeface="FrutigerLTStd-LightItalic"/>
              </a:rPr>
              <a:t>yellow</a:t>
            </a:r>
            <a:r>
              <a:rPr lang="en-US" altLang="zh-CN" dirty="0" smtClean="0">
                <a:latin typeface="FrutigerLTStd-Light"/>
              </a:rPr>
              <a:t>) and </a:t>
            </a:r>
            <a:r>
              <a:rPr lang="en-US" altLang="zh-CN" dirty="0">
                <a:latin typeface="FrutigerLTStd-Light"/>
              </a:rPr>
              <a:t>few actin stress fibers (</a:t>
            </a:r>
            <a:r>
              <a:rPr lang="en-US" altLang="zh-CN" i="1" dirty="0">
                <a:latin typeface="FrutigerLTStd-LightItalic"/>
              </a:rPr>
              <a:t>orange</a:t>
            </a:r>
            <a:r>
              <a:rPr lang="en-US" altLang="zh-CN" dirty="0">
                <a:latin typeface="FrutigerLTStd-Light"/>
              </a:rPr>
              <a:t>), </a:t>
            </a:r>
            <a:r>
              <a:rPr lang="en-US" altLang="zh-CN" dirty="0" smtClean="0">
                <a:latin typeface="FrutigerLTStd-Light"/>
              </a:rPr>
              <a:t>in contrast </a:t>
            </a:r>
            <a:r>
              <a:rPr lang="en-US" altLang="zh-CN" dirty="0">
                <a:latin typeface="FrutigerLTStd-Light"/>
              </a:rPr>
              <a:t>to senescent cells (</a:t>
            </a:r>
            <a:r>
              <a:rPr lang="en-US" altLang="zh-CN" i="1" dirty="0">
                <a:latin typeface="FrutigerLTStd-LightItalic"/>
              </a:rPr>
              <a:t>middle </a:t>
            </a:r>
            <a:r>
              <a:rPr lang="en-US" altLang="zh-CN" i="1" dirty="0" smtClean="0">
                <a:latin typeface="FrutigerLTStd-LightItalic"/>
              </a:rPr>
              <a:t>and right</a:t>
            </a:r>
            <a:r>
              <a:rPr lang="en-US" altLang="zh-CN" dirty="0">
                <a:latin typeface="FrutigerLTStd-Light"/>
              </a:rPr>
              <a:t>). </a:t>
            </a:r>
            <a:endParaRPr lang="zh-CN" altLang="en-US" dirty="0"/>
          </a:p>
        </p:txBody>
      </p:sp>
      <p:sp>
        <p:nvSpPr>
          <p:cNvPr id="4" name="Rectangle 3"/>
          <p:cNvSpPr/>
          <p:nvPr/>
        </p:nvSpPr>
        <p:spPr>
          <a:xfrm>
            <a:off x="1542868" y="282260"/>
            <a:ext cx="8938497" cy="954107"/>
          </a:xfrm>
          <a:prstGeom prst="rect">
            <a:avLst/>
          </a:prstGeom>
        </p:spPr>
        <p:txBody>
          <a:bodyPr wrap="square">
            <a:spAutoFit/>
          </a:bodyPr>
          <a:lstStyle/>
          <a:p>
            <a:pPr algn="ctr"/>
            <a:r>
              <a:rPr lang="en-US" altLang="zh-CN" sz="2800" b="1" dirty="0">
                <a:solidFill>
                  <a:srgbClr val="1271FF"/>
                </a:solidFill>
                <a:latin typeface="FrutigerLTStd-Bold"/>
              </a:rPr>
              <a:t>Figure 10.6 </a:t>
            </a:r>
            <a:r>
              <a:rPr lang="en-US" altLang="zh-CN" sz="2800" b="1" dirty="0">
                <a:solidFill>
                  <a:srgbClr val="000000"/>
                </a:solidFill>
                <a:latin typeface="FrutigerLTStd-Bold"/>
              </a:rPr>
              <a:t>Expression of </a:t>
            </a:r>
            <a:r>
              <a:rPr lang="en-US" altLang="zh-CN" sz="2800" b="1" dirty="0" smtClean="0">
                <a:solidFill>
                  <a:srgbClr val="000000"/>
                </a:solidFill>
                <a:latin typeface="FrutigerLTStd-Bold"/>
              </a:rPr>
              <a:t>CDK inhibitors </a:t>
            </a:r>
            <a:r>
              <a:rPr lang="en-US" altLang="zh-CN" sz="2800" b="1" dirty="0">
                <a:solidFill>
                  <a:srgbClr val="000000"/>
                </a:solidFill>
                <a:latin typeface="FrutigerLTStd-Bold"/>
              </a:rPr>
              <a:t>during extended </a:t>
            </a:r>
            <a:r>
              <a:rPr lang="en-US" altLang="zh-CN" sz="2800" b="1" i="1" dirty="0" smtClean="0">
                <a:solidFill>
                  <a:srgbClr val="000000"/>
                </a:solidFill>
                <a:latin typeface="FrutigerLTStd-BoldItalic"/>
              </a:rPr>
              <a:t>in vitro </a:t>
            </a:r>
            <a:r>
              <a:rPr lang="en-US" altLang="zh-CN" sz="2800" b="1" dirty="0">
                <a:solidFill>
                  <a:srgbClr val="000000"/>
                </a:solidFill>
                <a:latin typeface="FrutigerLTStd-Bold"/>
              </a:rPr>
              <a:t>culture</a:t>
            </a:r>
            <a:endParaRPr lang="zh-CN" altLang="en-US" sz="2800" dirty="0"/>
          </a:p>
        </p:txBody>
      </p:sp>
    </p:spTree>
    <p:extLst>
      <p:ext uri="{BB962C8B-B14F-4D97-AF65-F5344CB8AC3E}">
        <p14:creationId xmlns:p14="http://schemas.microsoft.com/office/powerpoint/2010/main" val="244771732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4930" name="Picture 2" descr="figure_10_0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2901" y="1216158"/>
            <a:ext cx="7640827" cy="54327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1832357" y="262051"/>
            <a:ext cx="9015984" cy="954107"/>
          </a:xfrm>
          <a:prstGeom prst="rect">
            <a:avLst/>
          </a:prstGeom>
        </p:spPr>
        <p:txBody>
          <a:bodyPr wrap="square">
            <a:spAutoFit/>
          </a:bodyPr>
          <a:lstStyle/>
          <a:p>
            <a:pPr algn="ctr"/>
            <a:r>
              <a:rPr lang="en-US" altLang="zh-CN" sz="2800" b="1" dirty="0">
                <a:solidFill>
                  <a:srgbClr val="1271FF"/>
                </a:solidFill>
                <a:latin typeface="FrutigerLTStd-Bold"/>
              </a:rPr>
              <a:t>Figure 10.7 </a:t>
            </a:r>
            <a:r>
              <a:rPr lang="en-US" altLang="zh-CN" sz="2800" b="1" dirty="0">
                <a:solidFill>
                  <a:srgbClr val="000000"/>
                </a:solidFill>
                <a:latin typeface="FrutigerLTStd-Bold"/>
              </a:rPr>
              <a:t>Influence of </a:t>
            </a:r>
            <a:r>
              <a:rPr lang="en-US" altLang="zh-CN" sz="2800" b="1" dirty="0" smtClean="0">
                <a:solidFill>
                  <a:srgbClr val="000000"/>
                </a:solidFill>
                <a:latin typeface="FrutigerLTStd-Bold"/>
              </a:rPr>
              <a:t>culture conditions </a:t>
            </a:r>
            <a:r>
              <a:rPr lang="en-US" altLang="zh-CN" sz="2800" b="1" dirty="0">
                <a:solidFill>
                  <a:srgbClr val="000000"/>
                </a:solidFill>
                <a:latin typeface="FrutigerLTStd-Bold"/>
              </a:rPr>
              <a:t>on the onset of senescence</a:t>
            </a:r>
            <a:endParaRPr lang="zh-CN" altLang="en-US" sz="2800" dirty="0"/>
          </a:p>
        </p:txBody>
      </p:sp>
    </p:spTree>
    <p:extLst>
      <p:ext uri="{BB962C8B-B14F-4D97-AF65-F5344CB8AC3E}">
        <p14:creationId xmlns:p14="http://schemas.microsoft.com/office/powerpoint/2010/main" val="75907008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409620" y="367261"/>
            <a:ext cx="4368119" cy="646331"/>
          </a:xfrm>
          <a:prstGeom prst="rect">
            <a:avLst/>
          </a:prstGeom>
          <a:noFill/>
        </p:spPr>
        <p:txBody>
          <a:bodyPr wrap="none" rtlCol="0">
            <a:spAutoFit/>
          </a:bodyPr>
          <a:lstStyle/>
          <a:p>
            <a:r>
              <a:rPr lang="en-US" altLang="zh-CN" sz="3600" b="1" dirty="0" smtClean="0">
                <a:solidFill>
                  <a:srgbClr val="FF0000"/>
                </a:solidFill>
              </a:rPr>
              <a:t>Outline of this lecture</a:t>
            </a:r>
            <a:endParaRPr lang="zh-CN" altLang="en-US" sz="3600" b="1" dirty="0">
              <a:solidFill>
                <a:srgbClr val="FF0000"/>
              </a:solidFill>
            </a:endParaRPr>
          </a:p>
        </p:txBody>
      </p:sp>
      <p:sp>
        <p:nvSpPr>
          <p:cNvPr id="2" name="TextBox 1"/>
          <p:cNvSpPr txBox="1"/>
          <p:nvPr/>
        </p:nvSpPr>
        <p:spPr>
          <a:xfrm>
            <a:off x="1426464" y="1984248"/>
            <a:ext cx="8385048" cy="3785652"/>
          </a:xfrm>
          <a:prstGeom prst="rect">
            <a:avLst/>
          </a:prstGeom>
          <a:noFill/>
        </p:spPr>
        <p:txBody>
          <a:bodyPr wrap="square" rtlCol="0">
            <a:spAutoFit/>
          </a:bodyPr>
          <a:lstStyle/>
          <a:p>
            <a:r>
              <a:rPr lang="en-US" altLang="zh-CN" sz="2400" dirty="0" smtClean="0"/>
              <a:t>1, </a:t>
            </a:r>
            <a:r>
              <a:rPr lang="en-US" altLang="zh-CN" sz="2400" dirty="0" err="1" smtClean="0"/>
              <a:t>Hayflict</a:t>
            </a:r>
            <a:r>
              <a:rPr lang="en-US" altLang="zh-CN" sz="2400" dirty="0" smtClean="0"/>
              <a:t> limit and cell immortalization;</a:t>
            </a:r>
          </a:p>
          <a:p>
            <a:endParaRPr lang="en-US" altLang="zh-CN" sz="2400" dirty="0"/>
          </a:p>
          <a:p>
            <a:r>
              <a:rPr lang="en-US" altLang="zh-CN" sz="2400" dirty="0"/>
              <a:t>2, </a:t>
            </a:r>
            <a:r>
              <a:rPr lang="en-US" altLang="zh-CN" sz="2400" dirty="0" smtClean="0"/>
              <a:t>Barriers of cell immortalization: senescence and crisis;</a:t>
            </a:r>
          </a:p>
          <a:p>
            <a:endParaRPr lang="en-US" altLang="zh-CN" sz="2400" dirty="0"/>
          </a:p>
          <a:p>
            <a:r>
              <a:rPr lang="en-US" altLang="zh-CN" sz="2400" dirty="0" smtClean="0"/>
              <a:t>3, Telomere (history, structure, function);</a:t>
            </a:r>
          </a:p>
          <a:p>
            <a:endParaRPr lang="en-US" altLang="zh-CN" sz="2400" dirty="0"/>
          </a:p>
          <a:p>
            <a:r>
              <a:rPr lang="en-US" altLang="zh-CN" sz="2400" dirty="0" smtClean="0"/>
              <a:t>4, Consequence of telomere loss (BFB cycle);</a:t>
            </a:r>
          </a:p>
          <a:p>
            <a:endParaRPr lang="en-US" altLang="zh-CN" sz="2400" dirty="0"/>
          </a:p>
          <a:p>
            <a:r>
              <a:rPr lang="en-US" altLang="zh-CN" sz="2400" dirty="0" smtClean="0"/>
              <a:t>5, Telomere maintenance </a:t>
            </a:r>
            <a:r>
              <a:rPr lang="en-US" altLang="zh-CN" sz="2400" dirty="0"/>
              <a:t>mechanisms (Telomerase </a:t>
            </a:r>
            <a:r>
              <a:rPr lang="en-US" altLang="zh-CN" sz="2400" dirty="0" smtClean="0"/>
              <a:t>dependent and independent)</a:t>
            </a:r>
            <a:endParaRPr lang="zh-CN" altLang="en-US" sz="2400" dirty="0"/>
          </a:p>
        </p:txBody>
      </p:sp>
    </p:spTree>
    <p:extLst>
      <p:ext uri="{BB962C8B-B14F-4D97-AF65-F5344CB8AC3E}">
        <p14:creationId xmlns:p14="http://schemas.microsoft.com/office/powerpoint/2010/main" val="3847461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9026" name="Picture 2" descr="figure_10_0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2386" y="1529347"/>
            <a:ext cx="5446536" cy="40104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2718222" y="6333220"/>
            <a:ext cx="6981398" cy="400110"/>
          </a:xfrm>
          <a:prstGeom prst="rect">
            <a:avLst/>
          </a:prstGeom>
        </p:spPr>
        <p:txBody>
          <a:bodyPr wrap="none">
            <a:spAutoFit/>
          </a:bodyPr>
          <a:lstStyle/>
          <a:p>
            <a:r>
              <a:rPr lang="en-US" altLang="zh-CN" sz="2000" u="sng" dirty="0">
                <a:solidFill>
                  <a:srgbClr val="FF0000"/>
                </a:solidFill>
                <a:latin typeface="FrutigerLTStd-Light"/>
              </a:rPr>
              <a:t>large T </a:t>
            </a:r>
            <a:r>
              <a:rPr lang="en-US" altLang="zh-CN" sz="2000" u="sng" dirty="0" smtClean="0">
                <a:solidFill>
                  <a:srgbClr val="FF0000"/>
                </a:solidFill>
                <a:latin typeface="FrutigerLTStd-Light"/>
              </a:rPr>
              <a:t>antigen(</a:t>
            </a:r>
            <a:r>
              <a:rPr lang="zh-CN" altLang="en-US" sz="2000" u="sng" dirty="0" smtClean="0">
                <a:solidFill>
                  <a:srgbClr val="FF0000"/>
                </a:solidFill>
                <a:latin typeface="FrutigerLTStd-Light"/>
              </a:rPr>
              <a:t>大</a:t>
            </a:r>
            <a:r>
              <a:rPr lang="en-US" altLang="zh-CN" sz="2000" u="sng" dirty="0" smtClean="0">
                <a:solidFill>
                  <a:srgbClr val="FF0000"/>
                </a:solidFill>
                <a:latin typeface="FrutigerLTStd-Light"/>
              </a:rPr>
              <a:t>T</a:t>
            </a:r>
            <a:r>
              <a:rPr lang="zh-CN" altLang="en-US" sz="2000" u="sng" dirty="0" smtClean="0">
                <a:solidFill>
                  <a:srgbClr val="FF0000"/>
                </a:solidFill>
                <a:latin typeface="FrutigerLTStd-Light"/>
              </a:rPr>
              <a:t>抗原</a:t>
            </a:r>
            <a:r>
              <a:rPr lang="en-US" altLang="zh-CN" sz="2000" u="sng" dirty="0" smtClean="0">
                <a:solidFill>
                  <a:srgbClr val="FF0000"/>
                </a:solidFill>
                <a:latin typeface="FrutigerLTStd-Light"/>
              </a:rPr>
              <a:t>) inactivate both p53 and </a:t>
            </a:r>
            <a:r>
              <a:rPr lang="en-US" altLang="zh-CN" sz="2000" u="sng" dirty="0" err="1" smtClean="0">
                <a:solidFill>
                  <a:srgbClr val="FF0000"/>
                </a:solidFill>
                <a:latin typeface="FrutigerLTStd-Light"/>
              </a:rPr>
              <a:t>pRb</a:t>
            </a:r>
            <a:r>
              <a:rPr lang="en-US" altLang="zh-CN" sz="2000" u="sng" dirty="0" smtClean="0">
                <a:solidFill>
                  <a:srgbClr val="FF0000"/>
                </a:solidFill>
                <a:latin typeface="FrutigerLTStd-Light"/>
              </a:rPr>
              <a:t> </a:t>
            </a:r>
            <a:endParaRPr lang="zh-CN" altLang="en-US" sz="2000" u="sng" dirty="0">
              <a:solidFill>
                <a:srgbClr val="FF0000"/>
              </a:solidFill>
            </a:endParaRPr>
          </a:p>
        </p:txBody>
      </p:sp>
      <p:sp>
        <p:nvSpPr>
          <p:cNvPr id="5" name="Rectangle 4"/>
          <p:cNvSpPr/>
          <p:nvPr/>
        </p:nvSpPr>
        <p:spPr>
          <a:xfrm>
            <a:off x="1213237" y="5620189"/>
            <a:ext cx="4544834" cy="400110"/>
          </a:xfrm>
          <a:prstGeom prst="rect">
            <a:avLst/>
          </a:prstGeom>
        </p:spPr>
        <p:txBody>
          <a:bodyPr wrap="none">
            <a:spAutoFit/>
          </a:bodyPr>
          <a:lstStyle/>
          <a:p>
            <a:r>
              <a:rPr lang="en-US" altLang="zh-CN" sz="2000" dirty="0">
                <a:latin typeface="FrutigerLTStd-Light"/>
              </a:rPr>
              <a:t>human embryonic kidney (HEK) cells</a:t>
            </a:r>
            <a:endParaRPr lang="zh-CN" altLang="en-US" sz="2000" dirty="0"/>
          </a:p>
        </p:txBody>
      </p:sp>
      <p:sp>
        <p:nvSpPr>
          <p:cNvPr id="3" name="Rectangle 2"/>
          <p:cNvSpPr/>
          <p:nvPr/>
        </p:nvSpPr>
        <p:spPr>
          <a:xfrm>
            <a:off x="1400013" y="271463"/>
            <a:ext cx="9617817" cy="954107"/>
          </a:xfrm>
          <a:prstGeom prst="rect">
            <a:avLst/>
          </a:prstGeom>
        </p:spPr>
        <p:txBody>
          <a:bodyPr wrap="square">
            <a:spAutoFit/>
          </a:bodyPr>
          <a:lstStyle/>
          <a:p>
            <a:pPr algn="ctr"/>
            <a:r>
              <a:rPr lang="en-US" altLang="zh-CN" sz="2800" b="1" dirty="0">
                <a:solidFill>
                  <a:srgbClr val="1271FF"/>
                </a:solidFill>
                <a:latin typeface="FrutigerLTStd-Bold"/>
              </a:rPr>
              <a:t>Figure 10.8 </a:t>
            </a:r>
            <a:r>
              <a:rPr lang="en-US" altLang="zh-CN" sz="2800" b="1" dirty="0">
                <a:solidFill>
                  <a:srgbClr val="000000"/>
                </a:solidFill>
                <a:latin typeface="FrutigerLTStd-Bold"/>
              </a:rPr>
              <a:t>Role of large T antigen </a:t>
            </a:r>
            <a:r>
              <a:rPr lang="en-US" altLang="zh-CN" sz="2800" b="1" dirty="0" smtClean="0">
                <a:solidFill>
                  <a:srgbClr val="000000"/>
                </a:solidFill>
                <a:latin typeface="FrutigerLTStd-Bold"/>
              </a:rPr>
              <a:t>in circumventing(</a:t>
            </a:r>
            <a:r>
              <a:rPr lang="zh-CN" altLang="en-US" sz="2800" dirty="0"/>
              <a:t>避免</a:t>
            </a:r>
            <a:r>
              <a:rPr lang="en-US" altLang="zh-CN" sz="2800" b="1" dirty="0" smtClean="0">
                <a:solidFill>
                  <a:srgbClr val="000000"/>
                </a:solidFill>
                <a:latin typeface="FrutigerLTStd-Bold"/>
              </a:rPr>
              <a:t>) </a:t>
            </a:r>
            <a:r>
              <a:rPr lang="en-US" altLang="zh-CN" sz="2800" b="1" dirty="0">
                <a:solidFill>
                  <a:srgbClr val="000000"/>
                </a:solidFill>
                <a:latin typeface="FrutigerLTStd-Bold"/>
              </a:rPr>
              <a:t>senescence</a:t>
            </a:r>
            <a:endParaRPr lang="zh-CN" altLang="en-US" sz="2800" dirty="0"/>
          </a:p>
        </p:txBody>
      </p:sp>
    </p:spTree>
    <p:extLst>
      <p:ext uri="{BB962C8B-B14F-4D97-AF65-F5344CB8AC3E}">
        <p14:creationId xmlns:p14="http://schemas.microsoft.com/office/powerpoint/2010/main" val="171000207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1074" name="Picture 2" descr="figure_10_09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2185" y="1637536"/>
            <a:ext cx="8531225" cy="271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1071372" y="5043464"/>
            <a:ext cx="10210800" cy="1231106"/>
          </a:xfrm>
          <a:prstGeom prst="rect">
            <a:avLst/>
          </a:prstGeom>
        </p:spPr>
        <p:txBody>
          <a:bodyPr wrap="square">
            <a:spAutoFit/>
          </a:bodyPr>
          <a:lstStyle/>
          <a:p>
            <a:r>
              <a:rPr lang="en-US" altLang="zh-CN" dirty="0">
                <a:solidFill>
                  <a:srgbClr val="FF0000"/>
                </a:solidFill>
                <a:latin typeface="FrutigerLTStd-Light"/>
              </a:rPr>
              <a:t>Kidney tissue from rats </a:t>
            </a:r>
            <a:r>
              <a:rPr lang="en-US" altLang="zh-CN" dirty="0" smtClean="0">
                <a:latin typeface="FrutigerLTStd-Light"/>
              </a:rPr>
              <a:t>of the </a:t>
            </a:r>
            <a:r>
              <a:rPr lang="en-US" altLang="zh-CN" dirty="0">
                <a:latin typeface="FrutigerLTStd-Light"/>
              </a:rPr>
              <a:t>indicated ages was stained for the presence of senescence-associated </a:t>
            </a:r>
            <a:r>
              <a:rPr lang="en-US" altLang="zh-CN" sz="2000" dirty="0" smtClean="0">
                <a:latin typeface="TimesNewRomanPSMT"/>
              </a:rPr>
              <a:t>β</a:t>
            </a:r>
            <a:r>
              <a:rPr lang="en-US" altLang="zh-CN" dirty="0" smtClean="0">
                <a:latin typeface="FrutigerLTStd-Light"/>
              </a:rPr>
              <a:t>-</a:t>
            </a:r>
            <a:r>
              <a:rPr lang="en-US" altLang="zh-CN" dirty="0" err="1" smtClean="0">
                <a:latin typeface="FrutigerLTStd-Light"/>
              </a:rPr>
              <a:t>galactosidase</a:t>
            </a:r>
            <a:r>
              <a:rPr lang="en-US" altLang="zh-CN" dirty="0" smtClean="0">
                <a:latin typeface="FrutigerLTStd-Light"/>
              </a:rPr>
              <a:t> (SA-</a:t>
            </a:r>
            <a:r>
              <a:rPr lang="en-US" altLang="zh-CN" sz="2000" dirty="0" smtClean="0">
                <a:latin typeface="TimesNewRomanPSMT"/>
              </a:rPr>
              <a:t>β</a:t>
            </a:r>
            <a:r>
              <a:rPr lang="en-US" altLang="zh-CN" dirty="0" smtClean="0">
                <a:latin typeface="FrutigerLTStd-Light"/>
              </a:rPr>
              <a:t>-gal</a:t>
            </a:r>
            <a:r>
              <a:rPr lang="en-US" altLang="zh-CN" dirty="0">
                <a:latin typeface="FrutigerLTStd-Light"/>
              </a:rPr>
              <a:t>; </a:t>
            </a:r>
            <a:r>
              <a:rPr lang="en-US" altLang="zh-CN" i="1" dirty="0">
                <a:latin typeface="FrutigerLTStd-LightItalic"/>
              </a:rPr>
              <a:t>blue</a:t>
            </a:r>
            <a:r>
              <a:rPr lang="en-US" altLang="zh-CN" dirty="0">
                <a:latin typeface="FrutigerLTStd-Light"/>
              </a:rPr>
              <a:t>). Observations like these indicate that normal aging is accompanied </a:t>
            </a:r>
            <a:r>
              <a:rPr lang="en-US" altLang="zh-CN" dirty="0" smtClean="0">
                <a:latin typeface="FrutigerLTStd-Light"/>
              </a:rPr>
              <a:t>by increasing </a:t>
            </a:r>
            <a:r>
              <a:rPr lang="en-US" altLang="zh-CN" dirty="0">
                <a:latin typeface="FrutigerLTStd-Light"/>
              </a:rPr>
              <a:t>numbers of senescent cells within tissues.</a:t>
            </a:r>
            <a:endParaRPr lang="zh-CN" altLang="en-US" dirty="0"/>
          </a:p>
        </p:txBody>
      </p:sp>
      <p:sp>
        <p:nvSpPr>
          <p:cNvPr id="4" name="Rectangle 3"/>
          <p:cNvSpPr/>
          <p:nvPr/>
        </p:nvSpPr>
        <p:spPr>
          <a:xfrm>
            <a:off x="877824" y="426188"/>
            <a:ext cx="11000232" cy="523220"/>
          </a:xfrm>
          <a:prstGeom prst="rect">
            <a:avLst/>
          </a:prstGeom>
        </p:spPr>
        <p:txBody>
          <a:bodyPr wrap="square">
            <a:spAutoFit/>
          </a:bodyPr>
          <a:lstStyle/>
          <a:p>
            <a:r>
              <a:rPr lang="en-US" altLang="zh-CN" sz="2800" b="1" dirty="0">
                <a:solidFill>
                  <a:srgbClr val="1271FF"/>
                </a:solidFill>
                <a:latin typeface="FrutigerLTStd-Bold"/>
              </a:rPr>
              <a:t>Figure 10.9 </a:t>
            </a:r>
            <a:r>
              <a:rPr lang="en-US" altLang="zh-CN" sz="2800" b="1" dirty="0">
                <a:solidFill>
                  <a:srgbClr val="000000"/>
                </a:solidFill>
                <a:latin typeface="FrutigerLTStd-Bold"/>
              </a:rPr>
              <a:t>Evidence of senescent cells in living tissues</a:t>
            </a:r>
            <a:endParaRPr lang="zh-CN" altLang="en-US" sz="2800" dirty="0"/>
          </a:p>
        </p:txBody>
      </p:sp>
    </p:spTree>
    <p:extLst>
      <p:ext uri="{BB962C8B-B14F-4D97-AF65-F5344CB8AC3E}">
        <p14:creationId xmlns:p14="http://schemas.microsoft.com/office/powerpoint/2010/main" val="267375339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2098" name="Picture 2" descr="figure_10_09b"/>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1660" y="1764792"/>
            <a:ext cx="5065429" cy="4536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5922264" y="2486709"/>
            <a:ext cx="5553456" cy="2893100"/>
          </a:xfrm>
          <a:prstGeom prst="rect">
            <a:avLst/>
          </a:prstGeom>
        </p:spPr>
        <p:txBody>
          <a:bodyPr wrap="square">
            <a:spAutoFit/>
          </a:bodyPr>
          <a:lstStyle/>
          <a:p>
            <a:r>
              <a:rPr lang="en-US" altLang="zh-CN" dirty="0">
                <a:latin typeface="FrutigerLTStd-Light"/>
              </a:rPr>
              <a:t>The cells of mouse embryos </a:t>
            </a:r>
            <a:r>
              <a:rPr lang="en-US" altLang="zh-CN" dirty="0" smtClean="0">
                <a:latin typeface="FrutigerLTStd-Light"/>
              </a:rPr>
              <a:t>that are </a:t>
            </a:r>
            <a:r>
              <a:rPr lang="en-US" altLang="zh-CN" dirty="0">
                <a:latin typeface="FrutigerLTStd-Light"/>
              </a:rPr>
              <a:t>homozygous mutants (</a:t>
            </a:r>
            <a:r>
              <a:rPr lang="en-US" altLang="zh-CN" i="1" dirty="0">
                <a:latin typeface="FrutigerLTStd-LightItalic"/>
              </a:rPr>
              <a:t>left</a:t>
            </a:r>
            <a:r>
              <a:rPr lang="en-US" altLang="zh-CN" dirty="0">
                <a:latin typeface="FrutigerLTStd-Light"/>
              </a:rPr>
              <a:t>) at the </a:t>
            </a:r>
            <a:r>
              <a:rPr lang="en-US" altLang="zh-CN" i="1" dirty="0">
                <a:latin typeface="FrutigerLTStd-LightItalic"/>
              </a:rPr>
              <a:t>Brca1 </a:t>
            </a:r>
            <a:r>
              <a:rPr lang="en-US" altLang="zh-CN" dirty="0">
                <a:latin typeface="FrutigerLTStd-Light"/>
              </a:rPr>
              <a:t>locus, which is involved in maintaining </a:t>
            </a:r>
            <a:r>
              <a:rPr lang="en-US" altLang="zh-CN" dirty="0" smtClean="0">
                <a:latin typeface="FrutigerLTStd-Light"/>
              </a:rPr>
              <a:t>genomic integrity </a:t>
            </a:r>
            <a:r>
              <a:rPr lang="en-US" altLang="zh-CN" dirty="0">
                <a:latin typeface="FrutigerLTStd-Light"/>
              </a:rPr>
              <a:t>(see Section 12.10), suffer extensive genomic damage. These cells register </a:t>
            </a:r>
            <a:r>
              <a:rPr lang="en-US" altLang="zh-CN" dirty="0" smtClean="0">
                <a:latin typeface="FrutigerLTStd-Light"/>
              </a:rPr>
              <a:t>as senescent </a:t>
            </a:r>
            <a:r>
              <a:rPr lang="en-US" altLang="zh-CN" dirty="0">
                <a:latin typeface="FrutigerLTStd-Light"/>
              </a:rPr>
              <a:t>(</a:t>
            </a:r>
            <a:r>
              <a:rPr lang="en-US" altLang="zh-CN" i="1" dirty="0">
                <a:latin typeface="FrutigerLTStd-LightItalic"/>
              </a:rPr>
              <a:t>blue</a:t>
            </a:r>
            <a:r>
              <a:rPr lang="en-US" altLang="zh-CN" dirty="0">
                <a:latin typeface="FrutigerLTStd-Light"/>
              </a:rPr>
              <a:t>) when assayed for the SA-</a:t>
            </a:r>
            <a:r>
              <a:rPr lang="en-US" altLang="zh-CN" sz="2000" dirty="0">
                <a:latin typeface="TimesNewRomanPSMT"/>
              </a:rPr>
              <a:t>β</a:t>
            </a:r>
            <a:r>
              <a:rPr lang="en-US" altLang="zh-CN" dirty="0">
                <a:latin typeface="FrutigerLTStd-Light"/>
              </a:rPr>
              <a:t>-gal enzyme (see Figure 10.3), in contrast to </a:t>
            </a:r>
            <a:r>
              <a:rPr lang="en-US" altLang="zh-CN" dirty="0" err="1" smtClean="0">
                <a:latin typeface="FrutigerLTStd-Light"/>
              </a:rPr>
              <a:t>wildtype</a:t>
            </a:r>
            <a:r>
              <a:rPr lang="en-US" altLang="zh-CN" dirty="0" smtClean="0">
                <a:latin typeface="FrutigerLTStd-Light"/>
              </a:rPr>
              <a:t> embryos </a:t>
            </a:r>
            <a:r>
              <a:rPr lang="en-US" altLang="zh-CN" dirty="0">
                <a:latin typeface="FrutigerLTStd-Light"/>
              </a:rPr>
              <a:t>(</a:t>
            </a:r>
            <a:r>
              <a:rPr lang="en-US" altLang="zh-CN" i="1" dirty="0">
                <a:latin typeface="FrutigerLTStd-LightItalic"/>
              </a:rPr>
              <a:t>right</a:t>
            </a:r>
            <a:r>
              <a:rPr lang="en-US" altLang="zh-CN" dirty="0">
                <a:latin typeface="FrutigerLTStd-Light"/>
              </a:rPr>
              <a:t>), where such widespread presence of such senescent cells is not apparent.</a:t>
            </a:r>
            <a:endParaRPr lang="zh-CN" altLang="en-US" dirty="0"/>
          </a:p>
        </p:txBody>
      </p:sp>
      <p:sp>
        <p:nvSpPr>
          <p:cNvPr id="4" name="Rectangle 3"/>
          <p:cNvSpPr/>
          <p:nvPr/>
        </p:nvSpPr>
        <p:spPr>
          <a:xfrm>
            <a:off x="868680" y="508484"/>
            <a:ext cx="10607040" cy="523220"/>
          </a:xfrm>
          <a:prstGeom prst="rect">
            <a:avLst/>
          </a:prstGeom>
        </p:spPr>
        <p:txBody>
          <a:bodyPr wrap="square">
            <a:spAutoFit/>
          </a:bodyPr>
          <a:lstStyle/>
          <a:p>
            <a:r>
              <a:rPr lang="en-US" altLang="zh-CN" sz="2800" b="1" dirty="0">
                <a:solidFill>
                  <a:srgbClr val="1271FF"/>
                </a:solidFill>
                <a:latin typeface="FrutigerLTStd-Bold"/>
              </a:rPr>
              <a:t>Figure 10.9 </a:t>
            </a:r>
            <a:r>
              <a:rPr lang="en-US" altLang="zh-CN" sz="2800" b="1" dirty="0">
                <a:solidFill>
                  <a:srgbClr val="000000"/>
                </a:solidFill>
                <a:latin typeface="FrutigerLTStd-Bold"/>
              </a:rPr>
              <a:t>Evidence of senescent cells in living tissues</a:t>
            </a:r>
            <a:endParaRPr lang="zh-CN" altLang="en-US" sz="2800" dirty="0"/>
          </a:p>
        </p:txBody>
      </p:sp>
    </p:spTree>
    <p:extLst>
      <p:ext uri="{BB962C8B-B14F-4D97-AF65-F5344CB8AC3E}">
        <p14:creationId xmlns:p14="http://schemas.microsoft.com/office/powerpoint/2010/main" val="224704290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22" name="Picture 2" descr="figure_10_09c"/>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0806" y="1709928"/>
            <a:ext cx="5700064" cy="46826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6432551" y="2328209"/>
            <a:ext cx="5380678" cy="2923877"/>
          </a:xfrm>
          <a:prstGeom prst="rect">
            <a:avLst/>
          </a:prstGeom>
        </p:spPr>
        <p:txBody>
          <a:bodyPr wrap="square">
            <a:spAutoFit/>
          </a:bodyPr>
          <a:lstStyle/>
          <a:p>
            <a:r>
              <a:rPr lang="en-US" altLang="zh-CN" sz="2000" dirty="0">
                <a:latin typeface="FrutigerLTStd-Light"/>
              </a:rPr>
              <a:t>The presence of senescent human melanocytes within dysplastic nevi (benign precursors </a:t>
            </a:r>
            <a:r>
              <a:rPr lang="en-US" altLang="zh-CN" sz="2000" dirty="0" smtClean="0">
                <a:latin typeface="FrutigerLTStd-Light"/>
              </a:rPr>
              <a:t>of</a:t>
            </a:r>
            <a:r>
              <a:rPr lang="zh-CN" altLang="en-US" sz="2000" dirty="0" smtClean="0">
                <a:latin typeface="FrutigerLTStd-Light"/>
              </a:rPr>
              <a:t> </a:t>
            </a:r>
            <a:r>
              <a:rPr lang="en-US" altLang="zh-CN" sz="2000" dirty="0" smtClean="0">
                <a:latin typeface="FrutigerLTStd-Light"/>
              </a:rPr>
              <a:t>melanomas</a:t>
            </a:r>
            <a:r>
              <a:rPr lang="en-US" altLang="zh-CN" sz="2000" dirty="0">
                <a:latin typeface="FrutigerLTStd-Light"/>
              </a:rPr>
              <a:t>) can also be demonstrated by staining for SA-</a:t>
            </a:r>
            <a:r>
              <a:rPr lang="en-US" altLang="zh-CN" sz="2400" dirty="0">
                <a:latin typeface="TimesNewRomanPSMT"/>
              </a:rPr>
              <a:t>β</a:t>
            </a:r>
            <a:r>
              <a:rPr lang="en-US" altLang="zh-CN" sz="2000" dirty="0">
                <a:latin typeface="FrutigerLTStd-Light"/>
              </a:rPr>
              <a:t>-gal (</a:t>
            </a:r>
            <a:r>
              <a:rPr lang="en-US" altLang="zh-CN" sz="2000" i="1" dirty="0">
                <a:latin typeface="FrutigerLTStd-LightItalic"/>
              </a:rPr>
              <a:t>blue; see inset</a:t>
            </a:r>
            <a:r>
              <a:rPr lang="en-US" altLang="zh-CN" sz="2000" dirty="0">
                <a:latin typeface="FrutigerLTStd-Light"/>
              </a:rPr>
              <a:t>). </a:t>
            </a:r>
            <a:r>
              <a:rPr lang="en-US" altLang="zh-CN" sz="2000" u="sng" dirty="0">
                <a:solidFill>
                  <a:srgbClr val="FF0000"/>
                </a:solidFill>
                <a:latin typeface="FrutigerLTStd-Light"/>
              </a:rPr>
              <a:t>This </a:t>
            </a:r>
            <a:r>
              <a:rPr lang="en-US" altLang="zh-CN" sz="2000" u="sng" dirty="0" smtClean="0">
                <a:solidFill>
                  <a:srgbClr val="FF0000"/>
                </a:solidFill>
                <a:latin typeface="FrutigerLTStd-Light"/>
              </a:rPr>
              <a:t>suggests</a:t>
            </a:r>
            <a:r>
              <a:rPr lang="zh-CN" altLang="en-US" sz="2000" u="sng" dirty="0" smtClean="0">
                <a:solidFill>
                  <a:srgbClr val="FF0000"/>
                </a:solidFill>
                <a:latin typeface="FrutigerLTStd-Light"/>
              </a:rPr>
              <a:t> </a:t>
            </a:r>
            <a:r>
              <a:rPr lang="en-US" altLang="zh-CN" sz="2000" u="sng" dirty="0" smtClean="0">
                <a:solidFill>
                  <a:srgbClr val="FF0000"/>
                </a:solidFill>
                <a:latin typeface="FrutigerLTStd-Light"/>
              </a:rPr>
              <a:t>that </a:t>
            </a:r>
            <a:r>
              <a:rPr lang="en-US" altLang="zh-CN" sz="2000" u="sng" dirty="0">
                <a:solidFill>
                  <a:srgbClr val="FF0000"/>
                </a:solidFill>
                <a:latin typeface="FrutigerLTStd-Light"/>
              </a:rPr>
              <a:t>pre-neoplastic cells enter into senescence</a:t>
            </a:r>
            <a:r>
              <a:rPr lang="en-US" altLang="zh-CN" sz="2000" dirty="0">
                <a:latin typeface="FrutigerLTStd-Light"/>
              </a:rPr>
              <a:t>, ostensibly because of deregulation of </a:t>
            </a:r>
            <a:r>
              <a:rPr lang="en-US" altLang="zh-CN" sz="2000" dirty="0" smtClean="0">
                <a:latin typeface="FrutigerLTStd-Light"/>
              </a:rPr>
              <a:t>their</a:t>
            </a:r>
            <a:r>
              <a:rPr lang="zh-CN" altLang="en-US" sz="2000" dirty="0" smtClean="0">
                <a:latin typeface="FrutigerLTStd-Light"/>
              </a:rPr>
              <a:t> </a:t>
            </a:r>
            <a:r>
              <a:rPr lang="en-US" altLang="zh-CN" sz="2000" dirty="0" smtClean="0">
                <a:latin typeface="FrutigerLTStd-Light"/>
              </a:rPr>
              <a:t>normal </a:t>
            </a:r>
            <a:r>
              <a:rPr lang="en-US" altLang="zh-CN" sz="2000" dirty="0">
                <a:latin typeface="FrutigerLTStd-Light"/>
              </a:rPr>
              <a:t>signaling circuitry.</a:t>
            </a:r>
            <a:endParaRPr lang="zh-CN" altLang="en-US" sz="2000" dirty="0"/>
          </a:p>
        </p:txBody>
      </p:sp>
      <p:sp>
        <p:nvSpPr>
          <p:cNvPr id="5" name="Rectangle 4"/>
          <p:cNvSpPr/>
          <p:nvPr/>
        </p:nvSpPr>
        <p:spPr>
          <a:xfrm>
            <a:off x="868680" y="508484"/>
            <a:ext cx="10607040" cy="523220"/>
          </a:xfrm>
          <a:prstGeom prst="rect">
            <a:avLst/>
          </a:prstGeom>
        </p:spPr>
        <p:txBody>
          <a:bodyPr wrap="square">
            <a:spAutoFit/>
          </a:bodyPr>
          <a:lstStyle/>
          <a:p>
            <a:r>
              <a:rPr lang="en-US" altLang="zh-CN" sz="2800" b="1" dirty="0">
                <a:solidFill>
                  <a:srgbClr val="1271FF"/>
                </a:solidFill>
                <a:latin typeface="FrutigerLTStd-Bold"/>
              </a:rPr>
              <a:t>Figure 10.9 </a:t>
            </a:r>
            <a:r>
              <a:rPr lang="en-US" altLang="zh-CN" sz="2800" b="1" dirty="0">
                <a:solidFill>
                  <a:srgbClr val="000000"/>
                </a:solidFill>
                <a:latin typeface="FrutigerLTStd-Bold"/>
              </a:rPr>
              <a:t>Evidence of senescent cells in living tissues</a:t>
            </a:r>
            <a:endParaRPr lang="zh-CN" altLang="en-US" sz="2800" dirty="0"/>
          </a:p>
        </p:txBody>
      </p:sp>
    </p:spTree>
    <p:extLst>
      <p:ext uri="{BB962C8B-B14F-4D97-AF65-F5344CB8AC3E}">
        <p14:creationId xmlns:p14="http://schemas.microsoft.com/office/powerpoint/2010/main" val="53526507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4146" name="Picture 2" descr="figure_10_09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73643" y="1559498"/>
            <a:ext cx="6999542" cy="32729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795528" y="5159095"/>
            <a:ext cx="10753344" cy="1015663"/>
          </a:xfrm>
          <a:prstGeom prst="rect">
            <a:avLst/>
          </a:prstGeom>
        </p:spPr>
        <p:txBody>
          <a:bodyPr wrap="square">
            <a:spAutoFit/>
          </a:bodyPr>
          <a:lstStyle/>
          <a:p>
            <a:r>
              <a:rPr lang="en-US" altLang="zh-CN" sz="2000" dirty="0">
                <a:latin typeface="FrutigerLTStd-Light"/>
              </a:rPr>
              <a:t>In human gastrointestinal tumors</a:t>
            </a:r>
            <a:r>
              <a:rPr lang="en-US" altLang="zh-CN" sz="2000" dirty="0" smtClean="0">
                <a:latin typeface="FrutigerLTStd-Light"/>
              </a:rPr>
              <a:t>, </a:t>
            </a:r>
            <a:r>
              <a:rPr lang="en-US" altLang="zh-CN" sz="2000" dirty="0">
                <a:latin typeface="FrutigerLTStd-Light"/>
              </a:rPr>
              <a:t>cells with high levels of p16</a:t>
            </a:r>
            <a:r>
              <a:rPr lang="en-US" altLang="zh-CN" sz="2000" baseline="30000" dirty="0">
                <a:latin typeface="FrutigerLTStd-Light"/>
              </a:rPr>
              <a:t>INK4A</a:t>
            </a:r>
            <a:r>
              <a:rPr lang="en-US" altLang="zh-CN" sz="2000" dirty="0">
                <a:latin typeface="FrutigerLTStd-Light"/>
              </a:rPr>
              <a:t> (</a:t>
            </a:r>
            <a:r>
              <a:rPr lang="en-US" altLang="zh-CN" sz="2000" i="1" dirty="0">
                <a:latin typeface="FrutigerLTStd-LightItalic"/>
              </a:rPr>
              <a:t>dark red, left</a:t>
            </a:r>
            <a:r>
              <a:rPr lang="en-US" altLang="zh-CN" sz="2000" dirty="0">
                <a:latin typeface="FrutigerLTStd-Light"/>
              </a:rPr>
              <a:t>) are largely not </a:t>
            </a:r>
            <a:r>
              <a:rPr lang="en-US" altLang="zh-CN" sz="2000" dirty="0" smtClean="0">
                <a:latin typeface="FrutigerLTStd-Light"/>
              </a:rPr>
              <a:t>proliferating, as indicated by the pattern of expression of Ki67, a marker of proliferating cells.</a:t>
            </a:r>
            <a:endParaRPr lang="zh-CN" altLang="en-US" sz="2000" dirty="0"/>
          </a:p>
        </p:txBody>
      </p:sp>
      <p:sp>
        <p:nvSpPr>
          <p:cNvPr id="5" name="Rectangle 4"/>
          <p:cNvSpPr/>
          <p:nvPr/>
        </p:nvSpPr>
        <p:spPr>
          <a:xfrm>
            <a:off x="868680" y="508484"/>
            <a:ext cx="10607040" cy="523220"/>
          </a:xfrm>
          <a:prstGeom prst="rect">
            <a:avLst/>
          </a:prstGeom>
        </p:spPr>
        <p:txBody>
          <a:bodyPr wrap="square">
            <a:spAutoFit/>
          </a:bodyPr>
          <a:lstStyle/>
          <a:p>
            <a:r>
              <a:rPr lang="en-US" altLang="zh-CN" sz="2800" b="1" dirty="0">
                <a:solidFill>
                  <a:srgbClr val="1271FF"/>
                </a:solidFill>
                <a:latin typeface="FrutigerLTStd-Bold"/>
              </a:rPr>
              <a:t>Figure 10.9 </a:t>
            </a:r>
            <a:r>
              <a:rPr lang="en-US" altLang="zh-CN" sz="2800" b="1" dirty="0">
                <a:solidFill>
                  <a:srgbClr val="000000"/>
                </a:solidFill>
                <a:latin typeface="FrutigerLTStd-Bold"/>
              </a:rPr>
              <a:t>Evidence of senescent cells in living tissues</a:t>
            </a:r>
            <a:endParaRPr lang="zh-CN" altLang="en-US" sz="2800" dirty="0"/>
          </a:p>
        </p:txBody>
      </p:sp>
    </p:spTree>
    <p:extLst>
      <p:ext uri="{BB962C8B-B14F-4D97-AF65-F5344CB8AC3E}">
        <p14:creationId xmlns:p14="http://schemas.microsoft.com/office/powerpoint/2010/main" val="301290444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7218" name="Picture 2" descr="figure_10_10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6269" y="1694404"/>
            <a:ext cx="5476787" cy="4605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2553273" y="373118"/>
            <a:ext cx="7249100" cy="523220"/>
          </a:xfrm>
          <a:prstGeom prst="rect">
            <a:avLst/>
          </a:prstGeom>
        </p:spPr>
        <p:txBody>
          <a:bodyPr wrap="none">
            <a:spAutoFit/>
          </a:bodyPr>
          <a:lstStyle/>
          <a:p>
            <a:r>
              <a:rPr lang="en-US" altLang="zh-CN" sz="2800" b="1" dirty="0">
                <a:solidFill>
                  <a:srgbClr val="1271FF"/>
                </a:solidFill>
                <a:latin typeface="FrutigerLTStd-Bold"/>
              </a:rPr>
              <a:t>Figure 10.10 </a:t>
            </a:r>
            <a:r>
              <a:rPr lang="en-US" altLang="zh-CN" sz="2800" b="1" dirty="0" smtClean="0">
                <a:solidFill>
                  <a:srgbClr val="000000"/>
                </a:solidFill>
                <a:latin typeface="FrutigerLTStd-Bold"/>
              </a:rPr>
              <a:t>Senescence-associated </a:t>
            </a:r>
            <a:r>
              <a:rPr lang="en-US" altLang="zh-CN" sz="2800" b="1" dirty="0">
                <a:solidFill>
                  <a:srgbClr val="000000"/>
                </a:solidFill>
                <a:latin typeface="FrutigerLTStd-Bold"/>
              </a:rPr>
              <a:t>foci</a:t>
            </a:r>
            <a:endParaRPr lang="zh-CN" altLang="en-US" sz="2800" dirty="0"/>
          </a:p>
        </p:txBody>
      </p:sp>
      <p:sp>
        <p:nvSpPr>
          <p:cNvPr id="4" name="Rectangle 3"/>
          <p:cNvSpPr/>
          <p:nvPr/>
        </p:nvSpPr>
        <p:spPr>
          <a:xfrm>
            <a:off x="6434101" y="3074248"/>
            <a:ext cx="5166496" cy="1631216"/>
          </a:xfrm>
          <a:prstGeom prst="rect">
            <a:avLst/>
          </a:prstGeom>
        </p:spPr>
        <p:txBody>
          <a:bodyPr wrap="square">
            <a:spAutoFit/>
          </a:bodyPr>
          <a:lstStyle/>
          <a:p>
            <a:r>
              <a:rPr lang="en-US" altLang="zh-CN" sz="2000" dirty="0" smtClean="0">
                <a:latin typeface="FrutigerLTStd-Light"/>
              </a:rPr>
              <a:t>Senescence-associated</a:t>
            </a:r>
            <a:r>
              <a:rPr lang="zh-CN" altLang="en-US" sz="2000" dirty="0" smtClean="0">
                <a:latin typeface="FrutigerLTStd-Light"/>
              </a:rPr>
              <a:t> </a:t>
            </a:r>
            <a:r>
              <a:rPr lang="en-US" altLang="zh-CN" sz="2000" dirty="0" smtClean="0">
                <a:latin typeface="FrutigerLTStd-Light"/>
              </a:rPr>
              <a:t>heterochromatic </a:t>
            </a:r>
            <a:r>
              <a:rPr lang="en-US" altLang="zh-CN" sz="2000" dirty="0">
                <a:latin typeface="FrutigerLTStd-Light"/>
              </a:rPr>
              <a:t>foci (SAHFs) arise during senescence and derive from </a:t>
            </a:r>
            <a:r>
              <a:rPr lang="en-US" altLang="zh-CN" sz="2000" dirty="0" smtClean="0">
                <a:latin typeface="FrutigerLTStd-Light"/>
              </a:rPr>
              <a:t>covalent</a:t>
            </a:r>
            <a:r>
              <a:rPr lang="zh-CN" altLang="en-US" sz="2000" dirty="0" smtClean="0">
                <a:latin typeface="FrutigerLTStd-Light"/>
              </a:rPr>
              <a:t> </a:t>
            </a:r>
            <a:r>
              <a:rPr lang="en-US" altLang="zh-CN" sz="2000" dirty="0" smtClean="0">
                <a:latin typeface="FrutigerLTStd-Light"/>
              </a:rPr>
              <a:t>modifications </a:t>
            </a:r>
            <a:r>
              <a:rPr lang="en-US" altLang="zh-CN" sz="2000" dirty="0">
                <a:latin typeface="FrutigerLTStd-Light"/>
              </a:rPr>
              <a:t>of the N- and C-terminal tails of histones within the nucleosomes</a:t>
            </a:r>
            <a:endParaRPr lang="zh-CN" altLang="en-US" sz="2000" dirty="0"/>
          </a:p>
        </p:txBody>
      </p:sp>
    </p:spTree>
    <p:extLst>
      <p:ext uri="{BB962C8B-B14F-4D97-AF65-F5344CB8AC3E}">
        <p14:creationId xmlns:p14="http://schemas.microsoft.com/office/powerpoint/2010/main" val="172181887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8242" name="Picture 2" descr="figure_10_10b"/>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31492" y="1202928"/>
            <a:ext cx="7808975" cy="3564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542544" y="4991684"/>
            <a:ext cx="10786872" cy="1569660"/>
          </a:xfrm>
          <a:prstGeom prst="rect">
            <a:avLst/>
          </a:prstGeom>
        </p:spPr>
        <p:txBody>
          <a:bodyPr wrap="square">
            <a:spAutoFit/>
          </a:bodyPr>
          <a:lstStyle/>
          <a:p>
            <a:r>
              <a:rPr lang="en-US" altLang="zh-CN" sz="2000" dirty="0">
                <a:latin typeface="TimesNewRomanPSMT"/>
              </a:rPr>
              <a:t>γ</a:t>
            </a:r>
            <a:r>
              <a:rPr lang="en-US" altLang="zh-CN" dirty="0">
                <a:latin typeface="FrutigerLTStd-Light"/>
              </a:rPr>
              <a:t>-H2AX </a:t>
            </a:r>
            <a:r>
              <a:rPr lang="en-US" altLang="zh-CN" dirty="0" smtClean="0">
                <a:latin typeface="FrutigerLTStd-Light"/>
              </a:rPr>
              <a:t>foci(phosphorylation </a:t>
            </a:r>
            <a:r>
              <a:rPr lang="en-US" altLang="zh-CN" dirty="0">
                <a:latin typeface="FrutigerLTStd-Light"/>
              </a:rPr>
              <a:t>of </a:t>
            </a:r>
            <a:r>
              <a:rPr lang="en-US" altLang="zh-CN" dirty="0" smtClean="0">
                <a:latin typeface="FrutigerLTStd-Light"/>
              </a:rPr>
              <a:t>histone</a:t>
            </a:r>
            <a:r>
              <a:rPr lang="zh-CN" altLang="en-US" dirty="0" smtClean="0">
                <a:latin typeface="FrutigerLTStd-Light"/>
              </a:rPr>
              <a:t> </a:t>
            </a:r>
            <a:r>
              <a:rPr lang="en-US" altLang="zh-CN" dirty="0" smtClean="0">
                <a:latin typeface="FrutigerLTStd-Light"/>
              </a:rPr>
              <a:t>H2AX</a:t>
            </a:r>
            <a:r>
              <a:rPr lang="en-US" altLang="zh-CN" dirty="0">
                <a:latin typeface="FrutigerLTStd-Light"/>
              </a:rPr>
              <a:t>, a variant of histone H2A), are normally formed in the chromatin flanking </a:t>
            </a:r>
            <a:r>
              <a:rPr lang="en-US" altLang="zh-CN" dirty="0" err="1" smtClean="0">
                <a:latin typeface="FrutigerLTStd-Light"/>
              </a:rPr>
              <a:t>dsDNA</a:t>
            </a:r>
            <a:r>
              <a:rPr lang="zh-CN" altLang="en-US" dirty="0" smtClean="0">
                <a:latin typeface="FrutigerLTStd-Light"/>
              </a:rPr>
              <a:t> </a:t>
            </a:r>
            <a:r>
              <a:rPr lang="en-US" altLang="zh-CN" dirty="0" smtClean="0">
                <a:latin typeface="FrutigerLTStd-Light"/>
              </a:rPr>
              <a:t>breaks; </a:t>
            </a:r>
            <a:r>
              <a:rPr lang="en-US" altLang="zh-CN" dirty="0">
                <a:latin typeface="FrutigerLTStd-Light"/>
              </a:rPr>
              <a:t>in normal cells, these foci usually disappear in a matter </a:t>
            </a:r>
            <a:r>
              <a:rPr lang="en-US" altLang="zh-CN" dirty="0" smtClean="0">
                <a:latin typeface="FrutigerLTStd-Light"/>
              </a:rPr>
              <a:t>of</a:t>
            </a:r>
            <a:r>
              <a:rPr lang="zh-CN" altLang="en-US" dirty="0" smtClean="0">
                <a:latin typeface="FrutigerLTStd-Light"/>
              </a:rPr>
              <a:t> </a:t>
            </a:r>
            <a:r>
              <a:rPr lang="en-US" altLang="zh-CN" dirty="0" smtClean="0">
                <a:latin typeface="FrutigerLTStd-Light"/>
              </a:rPr>
              <a:t>hours </a:t>
            </a:r>
            <a:r>
              <a:rPr lang="en-US" altLang="zh-CN" dirty="0">
                <a:latin typeface="FrutigerLTStd-Light"/>
              </a:rPr>
              <a:t>following successful DNA repair. However, the </a:t>
            </a:r>
            <a:r>
              <a:rPr lang="en-US" altLang="zh-CN" sz="2000" dirty="0">
                <a:solidFill>
                  <a:srgbClr val="FF0000"/>
                </a:solidFill>
                <a:latin typeface="TimesNewRomanPSMT"/>
              </a:rPr>
              <a:t>γ</a:t>
            </a:r>
            <a:r>
              <a:rPr lang="en-US" altLang="zh-CN" dirty="0">
                <a:solidFill>
                  <a:srgbClr val="FF0000"/>
                </a:solidFill>
                <a:latin typeface="FrutigerLTStd-Light"/>
              </a:rPr>
              <a:t>-H2AX foci </a:t>
            </a:r>
            <a:r>
              <a:rPr lang="en-US" altLang="zh-CN" dirty="0">
                <a:latin typeface="FrutigerLTStd-Light"/>
              </a:rPr>
              <a:t>(</a:t>
            </a:r>
            <a:r>
              <a:rPr lang="en-US" altLang="zh-CN" i="1" dirty="0">
                <a:latin typeface="FrutigerLTStd-LightItalic"/>
              </a:rPr>
              <a:t>light green </a:t>
            </a:r>
            <a:r>
              <a:rPr lang="en-US" altLang="zh-CN" i="1" dirty="0" smtClean="0">
                <a:latin typeface="FrutigerLTStd-LightItalic"/>
              </a:rPr>
              <a:t>spots</a:t>
            </a:r>
            <a:r>
              <a:rPr lang="en-US" altLang="zh-CN" dirty="0" smtClean="0">
                <a:latin typeface="FrutigerLTStd-Light"/>
              </a:rPr>
              <a:t>)</a:t>
            </a:r>
            <a:r>
              <a:rPr lang="zh-CN" altLang="en-US" dirty="0" smtClean="0">
                <a:latin typeface="FrutigerLTStd-Light"/>
              </a:rPr>
              <a:t> </a:t>
            </a:r>
            <a:r>
              <a:rPr lang="en-US" altLang="zh-CN" dirty="0" smtClean="0">
                <a:latin typeface="FrutigerLTStd-Light"/>
              </a:rPr>
              <a:t>that </a:t>
            </a:r>
            <a:r>
              <a:rPr lang="en-US" altLang="zh-CN" dirty="0">
                <a:latin typeface="FrutigerLTStd-Light"/>
              </a:rPr>
              <a:t>are detected in the nuclei (</a:t>
            </a:r>
            <a:r>
              <a:rPr lang="en-US" altLang="zh-CN" i="1" dirty="0">
                <a:latin typeface="FrutigerLTStd-LightItalic"/>
              </a:rPr>
              <a:t>blue</a:t>
            </a:r>
            <a:r>
              <a:rPr lang="en-US" altLang="zh-CN" dirty="0">
                <a:latin typeface="FrutigerLTStd-Light"/>
              </a:rPr>
              <a:t>) of cultured senescent SA-</a:t>
            </a:r>
            <a:r>
              <a:rPr lang="en-US" altLang="zh-CN" sz="2000" dirty="0">
                <a:latin typeface="TimesNewRomanPSMT"/>
              </a:rPr>
              <a:t>β</a:t>
            </a:r>
            <a:r>
              <a:rPr lang="en-US" altLang="zh-CN" dirty="0">
                <a:latin typeface="FrutigerLTStd-Light"/>
              </a:rPr>
              <a:t>-gal–positive </a:t>
            </a:r>
            <a:r>
              <a:rPr lang="en-US" altLang="zh-CN" dirty="0" smtClean="0">
                <a:latin typeface="FrutigerLTStd-Light"/>
              </a:rPr>
              <a:t>human</a:t>
            </a:r>
            <a:r>
              <a:rPr lang="zh-CN" altLang="en-US" dirty="0" smtClean="0">
                <a:latin typeface="FrutigerLTStd-Light"/>
              </a:rPr>
              <a:t> </a:t>
            </a:r>
            <a:r>
              <a:rPr lang="en-US" altLang="zh-CN" dirty="0" smtClean="0">
                <a:latin typeface="FrutigerLTStd-Light"/>
              </a:rPr>
              <a:t>fibroblasts </a:t>
            </a:r>
            <a:r>
              <a:rPr lang="en-US" altLang="zh-CN" dirty="0">
                <a:solidFill>
                  <a:srgbClr val="FF0000"/>
                </a:solidFill>
                <a:latin typeface="FrutigerLTStd-Light"/>
              </a:rPr>
              <a:t>persist</a:t>
            </a:r>
            <a:r>
              <a:rPr lang="en-US" altLang="zh-CN" dirty="0">
                <a:latin typeface="FrutigerLTStd-Light"/>
              </a:rPr>
              <a:t> and therefore appear to represent irreparable DNA breaks.</a:t>
            </a:r>
            <a:endParaRPr lang="zh-CN" altLang="en-US" dirty="0"/>
          </a:p>
        </p:txBody>
      </p:sp>
      <p:sp>
        <p:nvSpPr>
          <p:cNvPr id="4" name="Rectangle 3"/>
          <p:cNvSpPr/>
          <p:nvPr/>
        </p:nvSpPr>
        <p:spPr>
          <a:xfrm>
            <a:off x="2534985" y="272534"/>
            <a:ext cx="7249100" cy="523220"/>
          </a:xfrm>
          <a:prstGeom prst="rect">
            <a:avLst/>
          </a:prstGeom>
        </p:spPr>
        <p:txBody>
          <a:bodyPr wrap="none">
            <a:spAutoFit/>
          </a:bodyPr>
          <a:lstStyle/>
          <a:p>
            <a:r>
              <a:rPr lang="en-US" altLang="zh-CN" sz="2800" b="1" dirty="0">
                <a:solidFill>
                  <a:srgbClr val="1271FF"/>
                </a:solidFill>
                <a:latin typeface="FrutigerLTStd-Bold"/>
              </a:rPr>
              <a:t>Figure 10.10 </a:t>
            </a:r>
            <a:r>
              <a:rPr lang="en-US" altLang="zh-CN" sz="2800" b="1" dirty="0" smtClean="0">
                <a:solidFill>
                  <a:srgbClr val="000000"/>
                </a:solidFill>
                <a:latin typeface="FrutigerLTStd-Bold"/>
              </a:rPr>
              <a:t>Senescence-associated </a:t>
            </a:r>
            <a:r>
              <a:rPr lang="en-US" altLang="zh-CN" sz="2800" b="1" dirty="0">
                <a:solidFill>
                  <a:srgbClr val="000000"/>
                </a:solidFill>
                <a:latin typeface="FrutigerLTStd-Bold"/>
              </a:rPr>
              <a:t>foci</a:t>
            </a:r>
            <a:endParaRPr lang="zh-CN" altLang="en-US" sz="2800" dirty="0"/>
          </a:p>
        </p:txBody>
      </p:sp>
    </p:spTree>
    <p:extLst>
      <p:ext uri="{BB962C8B-B14F-4D97-AF65-F5344CB8AC3E}">
        <p14:creationId xmlns:p14="http://schemas.microsoft.com/office/powerpoint/2010/main" val="158111764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138886" y="411480"/>
            <a:ext cx="6054734" cy="646331"/>
          </a:xfrm>
          <a:prstGeom prst="rect">
            <a:avLst/>
          </a:prstGeom>
          <a:noFill/>
        </p:spPr>
        <p:txBody>
          <a:bodyPr wrap="none" rtlCol="0">
            <a:spAutoFit/>
          </a:bodyPr>
          <a:lstStyle/>
          <a:p>
            <a:r>
              <a:rPr lang="en-US" altLang="zh-CN" sz="3600" b="1" dirty="0" smtClean="0"/>
              <a:t>Senescence and </a:t>
            </a:r>
            <a:r>
              <a:rPr lang="en-US" altLang="zh-CN" sz="3600" b="1" dirty="0" err="1" smtClean="0"/>
              <a:t>tumorigenesis</a:t>
            </a:r>
            <a:endParaRPr lang="zh-CN" altLang="en-US" sz="3600" b="1" dirty="0"/>
          </a:p>
        </p:txBody>
      </p:sp>
      <p:sp>
        <p:nvSpPr>
          <p:cNvPr id="4" name="TextBox 3"/>
          <p:cNvSpPr txBox="1"/>
          <p:nvPr/>
        </p:nvSpPr>
        <p:spPr>
          <a:xfrm>
            <a:off x="595497" y="1754736"/>
            <a:ext cx="5570756" cy="400110"/>
          </a:xfrm>
          <a:prstGeom prst="rect">
            <a:avLst/>
          </a:prstGeom>
          <a:noFill/>
        </p:spPr>
        <p:txBody>
          <a:bodyPr wrap="none" rtlCol="0">
            <a:spAutoFit/>
          </a:bodyPr>
          <a:lstStyle/>
          <a:p>
            <a:r>
              <a:rPr lang="en-US" altLang="zh-CN" sz="2000" dirty="0" smtClean="0"/>
              <a:t>Generally, cellular senescence inhibit </a:t>
            </a:r>
            <a:r>
              <a:rPr lang="en-US" altLang="zh-CN" sz="2000" dirty="0" err="1" smtClean="0"/>
              <a:t>tumorigenesis</a:t>
            </a:r>
            <a:endParaRPr lang="zh-CN" altLang="en-US" sz="2000" dirty="0"/>
          </a:p>
        </p:txBody>
      </p:sp>
      <p:sp>
        <p:nvSpPr>
          <p:cNvPr id="5" name="TextBox 4"/>
          <p:cNvSpPr txBox="1"/>
          <p:nvPr/>
        </p:nvSpPr>
        <p:spPr>
          <a:xfrm>
            <a:off x="595497" y="2496793"/>
            <a:ext cx="10550452" cy="400110"/>
          </a:xfrm>
          <a:prstGeom prst="rect">
            <a:avLst/>
          </a:prstGeom>
          <a:noFill/>
        </p:spPr>
        <p:txBody>
          <a:bodyPr wrap="none" rtlCol="0">
            <a:spAutoFit/>
          </a:bodyPr>
          <a:lstStyle/>
          <a:p>
            <a:r>
              <a:rPr lang="en-US" altLang="zh-CN" sz="2000" dirty="0" smtClean="0"/>
              <a:t>In some case, cellular senescence </a:t>
            </a:r>
            <a:r>
              <a:rPr lang="en-US" altLang="zh-CN" sz="2000" dirty="0" smtClean="0">
                <a:sym typeface="Wingdings" panose="05000000000000000000" pitchFamily="2" charset="2"/>
              </a:rPr>
              <a:t> release pro-inflammatory cytokines  promote tumorigenesis</a:t>
            </a:r>
            <a:endParaRPr lang="zh-CN" altLang="en-US" sz="2000" dirty="0"/>
          </a:p>
        </p:txBody>
      </p:sp>
      <p:sp>
        <p:nvSpPr>
          <p:cNvPr id="3" name="TextBox 2"/>
          <p:cNvSpPr txBox="1"/>
          <p:nvPr/>
        </p:nvSpPr>
        <p:spPr>
          <a:xfrm>
            <a:off x="3805140" y="3593828"/>
            <a:ext cx="1731564" cy="461665"/>
          </a:xfrm>
          <a:prstGeom prst="rect">
            <a:avLst/>
          </a:prstGeom>
          <a:noFill/>
        </p:spPr>
        <p:txBody>
          <a:bodyPr wrap="none" rtlCol="0">
            <a:spAutoFit/>
          </a:bodyPr>
          <a:lstStyle/>
          <a:p>
            <a:r>
              <a:rPr lang="en-US" altLang="zh-CN" sz="2400" b="1" dirty="0" smtClean="0">
                <a:solidFill>
                  <a:srgbClr val="FF0000"/>
                </a:solidFill>
              </a:rPr>
              <a:t>Senescence </a:t>
            </a:r>
            <a:endParaRPr lang="zh-CN" altLang="en-US" sz="2400" b="1" dirty="0">
              <a:solidFill>
                <a:srgbClr val="FF0000"/>
              </a:solidFill>
            </a:endParaRPr>
          </a:p>
        </p:txBody>
      </p:sp>
      <p:sp>
        <p:nvSpPr>
          <p:cNvPr id="6" name="TextBox 5"/>
          <p:cNvSpPr txBox="1"/>
          <p:nvPr/>
        </p:nvSpPr>
        <p:spPr>
          <a:xfrm>
            <a:off x="3657600" y="5627999"/>
            <a:ext cx="2026645" cy="461665"/>
          </a:xfrm>
          <a:prstGeom prst="rect">
            <a:avLst/>
          </a:prstGeom>
          <a:noFill/>
        </p:spPr>
        <p:txBody>
          <a:bodyPr wrap="none" rtlCol="0">
            <a:spAutoFit/>
          </a:bodyPr>
          <a:lstStyle/>
          <a:p>
            <a:r>
              <a:rPr lang="en-US" altLang="zh-CN" sz="2400" b="1" dirty="0" err="1" smtClean="0">
                <a:solidFill>
                  <a:srgbClr val="FF0000"/>
                </a:solidFill>
              </a:rPr>
              <a:t>Tumorigenesis</a:t>
            </a:r>
            <a:endParaRPr lang="zh-CN" altLang="en-US" sz="2400" b="1" dirty="0">
              <a:solidFill>
                <a:srgbClr val="FF0000"/>
              </a:solidFill>
            </a:endParaRPr>
          </a:p>
        </p:txBody>
      </p:sp>
      <p:cxnSp>
        <p:nvCxnSpPr>
          <p:cNvPr id="8" name="Straight Connector 7"/>
          <p:cNvCxnSpPr/>
          <p:nvPr/>
        </p:nvCxnSpPr>
        <p:spPr>
          <a:xfrm>
            <a:off x="4251960" y="4122287"/>
            <a:ext cx="0" cy="1417320"/>
          </a:xfrm>
          <a:prstGeom prst="line">
            <a:avLst/>
          </a:prstGeom>
          <a:ln w="38100"/>
        </p:spPr>
        <p:style>
          <a:lnRef idx="3">
            <a:schemeClr val="dk1"/>
          </a:lnRef>
          <a:fillRef idx="0">
            <a:schemeClr val="dk1"/>
          </a:fillRef>
          <a:effectRef idx="2">
            <a:schemeClr val="dk1"/>
          </a:effectRef>
          <a:fontRef idx="minor">
            <a:schemeClr val="tx1"/>
          </a:fontRef>
        </p:style>
      </p:cxnSp>
      <p:cxnSp>
        <p:nvCxnSpPr>
          <p:cNvPr id="10" name="Straight Connector 9"/>
          <p:cNvCxnSpPr/>
          <p:nvPr/>
        </p:nvCxnSpPr>
        <p:spPr>
          <a:xfrm>
            <a:off x="4097748" y="5539607"/>
            <a:ext cx="309660" cy="0"/>
          </a:xfrm>
          <a:prstGeom prst="line">
            <a:avLst/>
          </a:prstGeom>
          <a:ln w="38100"/>
        </p:spPr>
        <p:style>
          <a:lnRef idx="3">
            <a:schemeClr val="dk1"/>
          </a:lnRef>
          <a:fillRef idx="0">
            <a:schemeClr val="dk1"/>
          </a:fillRef>
          <a:effectRef idx="2">
            <a:schemeClr val="dk1"/>
          </a:effectRef>
          <a:fontRef idx="minor">
            <a:schemeClr val="tx1"/>
          </a:fontRef>
        </p:style>
      </p:cxnSp>
      <p:sp>
        <p:nvSpPr>
          <p:cNvPr id="11" name="TextBox 10"/>
          <p:cNvSpPr txBox="1"/>
          <p:nvPr/>
        </p:nvSpPr>
        <p:spPr>
          <a:xfrm>
            <a:off x="5404379" y="4646281"/>
            <a:ext cx="2749022" cy="369332"/>
          </a:xfrm>
          <a:prstGeom prst="rect">
            <a:avLst/>
          </a:prstGeom>
          <a:noFill/>
        </p:spPr>
        <p:txBody>
          <a:bodyPr wrap="none" rtlCol="0">
            <a:spAutoFit/>
          </a:bodyPr>
          <a:lstStyle/>
          <a:p>
            <a:r>
              <a:rPr lang="en-US" altLang="zh-CN" b="1" dirty="0" smtClean="0"/>
              <a:t>Pro-inflammatory cytokine</a:t>
            </a:r>
            <a:endParaRPr lang="zh-CN" altLang="en-US" b="1" dirty="0"/>
          </a:p>
        </p:txBody>
      </p:sp>
      <p:cxnSp>
        <p:nvCxnSpPr>
          <p:cNvPr id="13" name="Straight Arrow Connector 12"/>
          <p:cNvCxnSpPr/>
          <p:nvPr/>
        </p:nvCxnSpPr>
        <p:spPr>
          <a:xfrm>
            <a:off x="5001768" y="4186295"/>
            <a:ext cx="1298448" cy="393192"/>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cxnSp>
        <p:nvCxnSpPr>
          <p:cNvPr id="15" name="Straight Arrow Connector 14"/>
          <p:cNvCxnSpPr/>
          <p:nvPr/>
        </p:nvCxnSpPr>
        <p:spPr>
          <a:xfrm flipH="1">
            <a:off x="5081784" y="5104004"/>
            <a:ext cx="1138416" cy="481191"/>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40723621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05256" y="2510135"/>
            <a:ext cx="10232136" cy="1311193"/>
          </a:xfrm>
          <a:prstGeom prst="rect">
            <a:avLst/>
          </a:prstGeom>
        </p:spPr>
        <p:txBody>
          <a:bodyPr wrap="square">
            <a:spAutoFit/>
          </a:bodyPr>
          <a:lstStyle/>
          <a:p>
            <a:pPr algn="ctr">
              <a:lnSpc>
                <a:spcPct val="150000"/>
              </a:lnSpc>
            </a:pPr>
            <a:r>
              <a:rPr lang="en-US" altLang="zh-CN" sz="2800" dirty="0">
                <a:solidFill>
                  <a:srgbClr val="1271FF"/>
                </a:solidFill>
                <a:latin typeface="ACaslonPro-Regular"/>
              </a:rPr>
              <a:t>10.4 The proliferation of cultured cells is also limited by </a:t>
            </a:r>
            <a:r>
              <a:rPr lang="en-US" altLang="zh-CN" sz="2800" dirty="0" smtClean="0">
                <a:solidFill>
                  <a:srgbClr val="1271FF"/>
                </a:solidFill>
                <a:latin typeface="ACaslonPro-Regular"/>
              </a:rPr>
              <a:t>the telomeres </a:t>
            </a:r>
            <a:r>
              <a:rPr lang="en-US" altLang="zh-CN" sz="2800" dirty="0">
                <a:solidFill>
                  <a:srgbClr val="1271FF"/>
                </a:solidFill>
                <a:latin typeface="ACaslonPro-Regular"/>
              </a:rPr>
              <a:t>of their chromosomes</a:t>
            </a:r>
            <a:endParaRPr lang="zh-CN" altLang="en-US" sz="2800" dirty="0"/>
          </a:p>
        </p:txBody>
      </p:sp>
    </p:spTree>
    <p:extLst>
      <p:ext uri="{BB962C8B-B14F-4D97-AF65-F5344CB8AC3E}">
        <p14:creationId xmlns:p14="http://schemas.microsoft.com/office/powerpoint/2010/main" val="41211448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14600" y="448056"/>
            <a:ext cx="6901954" cy="646331"/>
          </a:xfrm>
          <a:prstGeom prst="rect">
            <a:avLst/>
          </a:prstGeom>
          <a:noFill/>
        </p:spPr>
        <p:txBody>
          <a:bodyPr wrap="none" rtlCol="0">
            <a:spAutoFit/>
          </a:bodyPr>
          <a:lstStyle/>
          <a:p>
            <a:r>
              <a:rPr lang="en-US" altLang="zh-CN" sz="3600" dirty="0" smtClean="0"/>
              <a:t>From primary cells to immortal cells</a:t>
            </a:r>
            <a:endParaRPr lang="zh-CN" altLang="en-US" sz="3600" dirty="0"/>
          </a:p>
        </p:txBody>
      </p:sp>
      <p:sp>
        <p:nvSpPr>
          <p:cNvPr id="3" name="Rectangle 2"/>
          <p:cNvSpPr/>
          <p:nvPr/>
        </p:nvSpPr>
        <p:spPr>
          <a:xfrm>
            <a:off x="877824" y="1850651"/>
            <a:ext cx="10616184" cy="923330"/>
          </a:xfrm>
          <a:prstGeom prst="rect">
            <a:avLst/>
          </a:prstGeom>
        </p:spPr>
        <p:txBody>
          <a:bodyPr wrap="square">
            <a:spAutoFit/>
          </a:bodyPr>
          <a:lstStyle/>
          <a:p>
            <a:r>
              <a:rPr lang="en-US" altLang="zh-CN" dirty="0">
                <a:latin typeface="UtopiaStd-Regular"/>
              </a:rPr>
              <a:t>Primary cells—cells that have been prepared directly from tissues—actually </a:t>
            </a:r>
            <a:r>
              <a:rPr lang="en-US" altLang="zh-CN" dirty="0" smtClean="0">
                <a:latin typeface="UtopiaStd-Regular"/>
              </a:rPr>
              <a:t>confront two </a:t>
            </a:r>
            <a:r>
              <a:rPr lang="en-US" altLang="zh-CN" dirty="0">
                <a:latin typeface="UtopiaStd-Regular"/>
              </a:rPr>
              <a:t>obstacles to their long-term proliferation in culture. The first of these is </a:t>
            </a:r>
            <a:r>
              <a:rPr lang="en-US" altLang="zh-CN" dirty="0" smtClean="0">
                <a:latin typeface="UtopiaStd-Regular"/>
              </a:rPr>
              <a:t>the  </a:t>
            </a:r>
            <a:r>
              <a:rPr lang="en-US" altLang="zh-CN" u="sng" dirty="0" smtClean="0">
                <a:latin typeface="UtopiaStd-Regular"/>
              </a:rPr>
              <a:t>replicative senescence </a:t>
            </a:r>
            <a:r>
              <a:rPr lang="en-US" altLang="zh-CN" dirty="0">
                <a:latin typeface="UtopiaStd-Regular"/>
              </a:rPr>
              <a:t>that we described above; the second is </a:t>
            </a:r>
            <a:r>
              <a:rPr lang="en-US" altLang="zh-CN" b="1" dirty="0">
                <a:solidFill>
                  <a:srgbClr val="FF0000"/>
                </a:solidFill>
                <a:latin typeface="UtopiaStd-Bold"/>
              </a:rPr>
              <a:t>crisis</a:t>
            </a:r>
            <a:r>
              <a:rPr lang="en-US" altLang="zh-CN" dirty="0">
                <a:latin typeface="UtopiaStd-Regular"/>
              </a:rPr>
              <a:t>.</a:t>
            </a:r>
            <a:endParaRPr lang="zh-CN" altLang="en-US" dirty="0"/>
          </a:p>
        </p:txBody>
      </p:sp>
      <p:sp>
        <p:nvSpPr>
          <p:cNvPr id="4" name="Rectangle 3"/>
          <p:cNvSpPr/>
          <p:nvPr/>
        </p:nvSpPr>
        <p:spPr>
          <a:xfrm>
            <a:off x="877824" y="3466237"/>
            <a:ext cx="10616184" cy="2031325"/>
          </a:xfrm>
          <a:prstGeom prst="rect">
            <a:avLst/>
          </a:prstGeom>
        </p:spPr>
        <p:txBody>
          <a:bodyPr wrap="square">
            <a:spAutoFit/>
          </a:bodyPr>
          <a:lstStyle/>
          <a:p>
            <a:r>
              <a:rPr lang="en-US" altLang="zh-CN" dirty="0">
                <a:latin typeface="UtopiaStd-Regular"/>
              </a:rPr>
              <a:t>In the case of human embryonic kidney cells, as an example, expression of SV40 large T </a:t>
            </a:r>
            <a:r>
              <a:rPr lang="en-US" altLang="zh-CN" dirty="0" err="1">
                <a:latin typeface="UtopiaStd-Regular"/>
              </a:rPr>
              <a:t>oncoprotein</a:t>
            </a:r>
            <a:r>
              <a:rPr lang="en-US" altLang="zh-CN" dirty="0">
                <a:latin typeface="UtopiaStd-Regular"/>
              </a:rPr>
              <a:t> enables bypass of the first hurdle—senescence (see Figure 10.8)— but it will fail to immortalize these cells. Thus, after an additional number of cell generations—perhaps 10 to 20—beyond the time when they would usually </a:t>
            </a:r>
            <a:r>
              <a:rPr lang="en-US" altLang="zh-CN" dirty="0" smtClean="0">
                <a:latin typeface="UtopiaStd-Regular"/>
              </a:rPr>
              <a:t>senesce, cell </a:t>
            </a:r>
            <a:r>
              <a:rPr lang="en-US" altLang="zh-CN" dirty="0">
                <a:latin typeface="UtopiaStd-Regular"/>
              </a:rPr>
              <a:t>populations enter into crisis and exhibit widespread apoptosis. The SV40 large </a:t>
            </a:r>
            <a:r>
              <a:rPr lang="en-US" altLang="zh-CN" dirty="0" smtClean="0">
                <a:latin typeface="UtopiaStd-Regular"/>
              </a:rPr>
              <a:t>T antigen</a:t>
            </a:r>
            <a:r>
              <a:rPr lang="en-US" altLang="zh-CN" dirty="0">
                <a:latin typeface="UtopiaStd-Regular"/>
              </a:rPr>
              <a:t>, even with its potent p53-inactivating ability, clearly does not protect </a:t>
            </a:r>
            <a:r>
              <a:rPr lang="en-US" altLang="zh-CN" dirty="0" smtClean="0">
                <a:latin typeface="UtopiaStd-Regular"/>
              </a:rPr>
              <a:t>against the </a:t>
            </a:r>
            <a:r>
              <a:rPr lang="en-US" altLang="zh-CN" dirty="0">
                <a:latin typeface="UtopiaStd-Regular"/>
              </a:rPr>
              <a:t>apoptotic death associated with crisis.</a:t>
            </a:r>
            <a:endParaRPr lang="zh-CN" altLang="en-US" dirty="0"/>
          </a:p>
        </p:txBody>
      </p:sp>
    </p:spTree>
    <p:extLst>
      <p:ext uri="{BB962C8B-B14F-4D97-AF65-F5344CB8AC3E}">
        <p14:creationId xmlns:p14="http://schemas.microsoft.com/office/powerpoint/2010/main" val="29607340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289304" y="1867376"/>
            <a:ext cx="9582912" cy="1957524"/>
          </a:xfrm>
          <a:prstGeom prst="rect">
            <a:avLst/>
          </a:prstGeom>
        </p:spPr>
        <p:txBody>
          <a:bodyPr wrap="square">
            <a:spAutoFit/>
          </a:bodyPr>
          <a:lstStyle/>
          <a:p>
            <a:pPr algn="ctr">
              <a:lnSpc>
                <a:spcPct val="150000"/>
              </a:lnSpc>
            </a:pPr>
            <a:r>
              <a:rPr lang="en-US" altLang="zh-CN" sz="2800" dirty="0">
                <a:solidFill>
                  <a:srgbClr val="1271FF"/>
                </a:solidFill>
                <a:latin typeface="ACaslonPro-Regular"/>
              </a:rPr>
              <a:t>10.1 Normal cell populations register the number of </a:t>
            </a:r>
            <a:r>
              <a:rPr lang="en-US" altLang="zh-CN" sz="2800" dirty="0" smtClean="0">
                <a:solidFill>
                  <a:srgbClr val="1271FF"/>
                </a:solidFill>
                <a:latin typeface="ACaslonPro-Regular"/>
              </a:rPr>
              <a:t>cell generations </a:t>
            </a:r>
            <a:r>
              <a:rPr lang="en-US" altLang="zh-CN" sz="2800" dirty="0">
                <a:solidFill>
                  <a:srgbClr val="1271FF"/>
                </a:solidFill>
                <a:latin typeface="ACaslonPro-Regular"/>
              </a:rPr>
              <a:t>separating them from their ancestors in </a:t>
            </a:r>
            <a:r>
              <a:rPr lang="en-US" altLang="zh-CN" sz="2800" dirty="0" smtClean="0">
                <a:solidFill>
                  <a:srgbClr val="1271FF"/>
                </a:solidFill>
                <a:latin typeface="ACaslonPro-Regular"/>
              </a:rPr>
              <a:t>the early </a:t>
            </a:r>
            <a:r>
              <a:rPr lang="en-US" altLang="zh-CN" sz="2800" dirty="0">
                <a:solidFill>
                  <a:srgbClr val="1271FF"/>
                </a:solidFill>
                <a:latin typeface="ACaslonPro-Regular"/>
              </a:rPr>
              <a:t>embryo</a:t>
            </a:r>
            <a:endParaRPr lang="zh-CN" altLang="en-US" sz="2800" dirty="0"/>
          </a:p>
        </p:txBody>
      </p:sp>
    </p:spTree>
    <p:extLst>
      <p:ext uri="{BB962C8B-B14F-4D97-AF65-F5344CB8AC3E}">
        <p14:creationId xmlns:p14="http://schemas.microsoft.com/office/powerpoint/2010/main" val="19210008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figure_10_1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4468" y="1920240"/>
            <a:ext cx="5463994" cy="4215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2110232" y="554659"/>
            <a:ext cx="8149336" cy="954107"/>
          </a:xfrm>
          <a:prstGeom prst="rect">
            <a:avLst/>
          </a:prstGeom>
        </p:spPr>
        <p:txBody>
          <a:bodyPr wrap="square">
            <a:spAutoFit/>
          </a:bodyPr>
          <a:lstStyle/>
          <a:p>
            <a:pPr algn="ctr"/>
            <a:r>
              <a:rPr lang="en-US" altLang="zh-CN" sz="2800" b="1" dirty="0">
                <a:solidFill>
                  <a:srgbClr val="1271FF"/>
                </a:solidFill>
                <a:latin typeface="FrutigerLTStd-Bold"/>
              </a:rPr>
              <a:t>Figure 10.11 </a:t>
            </a:r>
            <a:r>
              <a:rPr lang="en-US" altLang="zh-CN" sz="2800" b="1" dirty="0">
                <a:solidFill>
                  <a:srgbClr val="000000"/>
                </a:solidFill>
                <a:latin typeface="FrutigerLTStd-Bold"/>
              </a:rPr>
              <a:t>Apoptosis </a:t>
            </a:r>
            <a:r>
              <a:rPr lang="en-US" altLang="zh-CN" sz="2800" b="1" dirty="0" smtClean="0">
                <a:solidFill>
                  <a:srgbClr val="000000"/>
                </a:solidFill>
                <a:latin typeface="FrutigerLTStd-Bold"/>
              </a:rPr>
              <a:t>associated with </a:t>
            </a:r>
            <a:r>
              <a:rPr lang="en-US" altLang="zh-CN" sz="2800" b="1" dirty="0">
                <a:solidFill>
                  <a:srgbClr val="000000"/>
                </a:solidFill>
                <a:latin typeface="FrutigerLTStd-Bold"/>
              </a:rPr>
              <a:t>cell populations in crisis</a:t>
            </a:r>
            <a:endParaRPr lang="zh-CN" altLang="en-US" sz="2800" dirty="0"/>
          </a:p>
        </p:txBody>
      </p:sp>
      <p:sp>
        <p:nvSpPr>
          <p:cNvPr id="4" name="Rectangle 3"/>
          <p:cNvSpPr/>
          <p:nvPr/>
        </p:nvSpPr>
        <p:spPr>
          <a:xfrm>
            <a:off x="6102604" y="2746087"/>
            <a:ext cx="5593080" cy="2554545"/>
          </a:xfrm>
          <a:prstGeom prst="rect">
            <a:avLst/>
          </a:prstGeom>
        </p:spPr>
        <p:txBody>
          <a:bodyPr wrap="square">
            <a:spAutoFit/>
          </a:bodyPr>
          <a:lstStyle/>
          <a:p>
            <a:r>
              <a:rPr lang="en-US" altLang="zh-CN" sz="2000" dirty="0" smtClean="0">
                <a:solidFill>
                  <a:srgbClr val="FF0000"/>
                </a:solidFill>
                <a:latin typeface="FrutigerLTStd-Light"/>
              </a:rPr>
              <a:t>Cell populations </a:t>
            </a:r>
            <a:r>
              <a:rPr lang="en-US" altLang="zh-CN" sz="2000" dirty="0">
                <a:solidFill>
                  <a:srgbClr val="FF0000"/>
                </a:solidFill>
                <a:latin typeface="FrutigerLTStd-Light"/>
              </a:rPr>
              <a:t>in crisis show </a:t>
            </a:r>
            <a:r>
              <a:rPr lang="en-US" altLang="zh-CN" sz="2000" dirty="0" smtClean="0">
                <a:solidFill>
                  <a:srgbClr val="FF0000"/>
                </a:solidFill>
                <a:latin typeface="FrutigerLTStd-Light"/>
              </a:rPr>
              <a:t>widespread apoptosis</a:t>
            </a:r>
            <a:r>
              <a:rPr lang="en-US" altLang="zh-CN" sz="2000" dirty="0">
                <a:latin typeface="FrutigerLTStd-Light"/>
              </a:rPr>
              <a:t>, with a high percentage </a:t>
            </a:r>
            <a:r>
              <a:rPr lang="en-US" altLang="zh-CN" sz="2000" dirty="0" smtClean="0">
                <a:latin typeface="FrutigerLTStd-Light"/>
              </a:rPr>
              <a:t>of cells </a:t>
            </a:r>
            <a:r>
              <a:rPr lang="en-US" altLang="zh-CN" sz="2000" dirty="0">
                <a:latin typeface="FrutigerLTStd-Light"/>
              </a:rPr>
              <a:t>in the midst of disintegrating </a:t>
            </a:r>
            <a:r>
              <a:rPr lang="en-US" altLang="zh-CN" sz="2000" dirty="0" smtClean="0">
                <a:latin typeface="FrutigerLTStd-Light"/>
              </a:rPr>
              <a:t>and numerous </a:t>
            </a:r>
            <a:r>
              <a:rPr lang="en-US" altLang="zh-CN" sz="2000" dirty="0">
                <a:latin typeface="FrutigerLTStd-Light"/>
              </a:rPr>
              <a:t>cell fragments (</a:t>
            </a:r>
            <a:r>
              <a:rPr lang="en-US" altLang="zh-CN" sz="2000" i="1" dirty="0">
                <a:latin typeface="FrutigerLTStd-LightItalic"/>
              </a:rPr>
              <a:t>white </a:t>
            </a:r>
            <a:r>
              <a:rPr lang="en-US" altLang="zh-CN" sz="2000" i="1" dirty="0" err="1" smtClean="0">
                <a:latin typeface="FrutigerLTStd-LightItalic"/>
              </a:rPr>
              <a:t>refractile</a:t>
            </a:r>
            <a:r>
              <a:rPr lang="en-US" altLang="zh-CN" sz="2000" i="1" dirty="0" smtClean="0">
                <a:latin typeface="FrutigerLTStd-LightItalic"/>
              </a:rPr>
              <a:t> spots</a:t>
            </a:r>
            <a:r>
              <a:rPr lang="en-US" altLang="zh-CN" sz="2000" dirty="0">
                <a:latin typeface="FrutigerLTStd-Light"/>
              </a:rPr>
              <a:t>). Because populations of cells </a:t>
            </a:r>
            <a:r>
              <a:rPr lang="en-US" altLang="zh-CN" sz="2000" dirty="0" smtClean="0">
                <a:latin typeface="FrutigerLTStd-Light"/>
              </a:rPr>
              <a:t>enter into </a:t>
            </a:r>
            <a:r>
              <a:rPr lang="en-US" altLang="zh-CN" sz="2000" dirty="0">
                <a:latin typeface="FrutigerLTStd-Light"/>
              </a:rPr>
              <a:t>crisis asynchronously, some of </a:t>
            </a:r>
            <a:r>
              <a:rPr lang="en-US" altLang="zh-CN" sz="2000" dirty="0" smtClean="0">
                <a:latin typeface="FrutigerLTStd-Light"/>
              </a:rPr>
              <a:t>the cells </a:t>
            </a:r>
            <a:r>
              <a:rPr lang="en-US" altLang="zh-CN" sz="2000" dirty="0">
                <a:latin typeface="FrutigerLTStd-Light"/>
              </a:rPr>
              <a:t>in such populations still </a:t>
            </a:r>
            <a:r>
              <a:rPr lang="en-US" altLang="zh-CN" sz="2000" dirty="0" smtClean="0">
                <a:latin typeface="FrutigerLTStd-Light"/>
              </a:rPr>
              <a:t>appear relatively </a:t>
            </a:r>
            <a:r>
              <a:rPr lang="en-US" altLang="zh-CN" sz="2000" dirty="0">
                <a:latin typeface="FrutigerLTStd-Light"/>
              </a:rPr>
              <a:t>normal (</a:t>
            </a:r>
            <a:r>
              <a:rPr lang="en-US" altLang="zh-CN" sz="2000" i="1" dirty="0">
                <a:latin typeface="FrutigerLTStd-LightItalic"/>
              </a:rPr>
              <a:t>arrows, top right</a:t>
            </a:r>
            <a:r>
              <a:rPr lang="en-US" altLang="zh-CN" sz="2000" dirty="0">
                <a:latin typeface="FrutigerLTStd-Light"/>
              </a:rPr>
              <a:t>).</a:t>
            </a:r>
            <a:endParaRPr lang="zh-CN" altLang="en-US" sz="2000" dirty="0"/>
          </a:p>
        </p:txBody>
      </p:sp>
    </p:spTree>
    <p:extLst>
      <p:ext uri="{BB962C8B-B14F-4D97-AF65-F5344CB8AC3E}">
        <p14:creationId xmlns:p14="http://schemas.microsoft.com/office/powerpoint/2010/main" val="24103553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11739" y="393097"/>
            <a:ext cx="8932830" cy="646331"/>
          </a:xfrm>
          <a:prstGeom prst="rect">
            <a:avLst/>
          </a:prstGeom>
          <a:noFill/>
        </p:spPr>
        <p:txBody>
          <a:bodyPr wrap="none" rtlCol="0">
            <a:spAutoFit/>
          </a:bodyPr>
          <a:lstStyle/>
          <a:p>
            <a:r>
              <a:rPr lang="en-US" altLang="zh-CN" sz="3600" b="1" dirty="0" smtClean="0"/>
              <a:t>Linear DNA problems and Telomere</a:t>
            </a:r>
            <a:r>
              <a:rPr lang="zh-CN" altLang="en-US" sz="3600" b="1" dirty="0" smtClean="0"/>
              <a:t>（</a:t>
            </a:r>
            <a:r>
              <a:rPr lang="zh-CN" altLang="en-US" sz="3600" b="1" dirty="0"/>
              <a:t>端粒</a:t>
            </a:r>
            <a:r>
              <a:rPr lang="zh-CN" altLang="en-US" sz="3600" b="1" dirty="0" smtClean="0"/>
              <a:t>）</a:t>
            </a:r>
            <a:r>
              <a:rPr lang="en-US" altLang="zh-CN" sz="3600" b="1" dirty="0" smtClean="0"/>
              <a:t> </a:t>
            </a:r>
            <a:endParaRPr lang="zh-CN" altLang="en-US" sz="3600" b="1" dirty="0"/>
          </a:p>
        </p:txBody>
      </p:sp>
      <p:sp>
        <p:nvSpPr>
          <p:cNvPr id="7" name="Rectangle 6"/>
          <p:cNvSpPr/>
          <p:nvPr/>
        </p:nvSpPr>
        <p:spPr>
          <a:xfrm>
            <a:off x="859536" y="4443171"/>
            <a:ext cx="10616184" cy="1138773"/>
          </a:xfrm>
          <a:prstGeom prst="rect">
            <a:avLst/>
          </a:prstGeom>
        </p:spPr>
        <p:txBody>
          <a:bodyPr wrap="square">
            <a:spAutoFit/>
          </a:bodyPr>
          <a:lstStyle/>
          <a:p>
            <a:r>
              <a:rPr lang="en-US" altLang="zh-CN" sz="2800" b="1" dirty="0" smtClean="0">
                <a:latin typeface="Arial Unicode MS" panose="020B0604020202020204" pitchFamily="34" charset="-122"/>
                <a:ea typeface="Arial Unicode MS" panose="020B0604020202020204" pitchFamily="34" charset="-122"/>
                <a:cs typeface="Arial Unicode MS" panose="020B0604020202020204" pitchFamily="34" charset="-122"/>
              </a:rPr>
              <a:t>Telomere</a:t>
            </a:r>
            <a:r>
              <a:rPr lang="en-US" altLang="zh-CN" sz="2000" dirty="0" smtClean="0">
                <a:latin typeface="Arial Unicode MS" panose="020B0604020202020204" pitchFamily="34" charset="-122"/>
                <a:ea typeface="Arial Unicode MS" panose="020B0604020202020204" pitchFamily="34" charset="-122"/>
                <a:cs typeface="Arial Unicode MS" panose="020B0604020202020204" pitchFamily="34" charset="-122"/>
              </a:rPr>
              <a:t> </a:t>
            </a:r>
            <a:r>
              <a:rPr lang="en-US" altLang="zh-CN" sz="2000" dirty="0">
                <a:latin typeface="Arial Unicode MS" panose="020B0604020202020204" pitchFamily="34" charset="-122"/>
                <a:ea typeface="Arial Unicode MS" panose="020B0604020202020204" pitchFamily="34" charset="-122"/>
                <a:cs typeface="Arial Unicode MS" panose="020B0604020202020204" pitchFamily="34" charset="-122"/>
              </a:rPr>
              <a:t>is a region of repetitive nucleotide sequences at each end of a chromosome, which protects the end of the chromosome from deterioration or from fusion with neighboring chromosomes.</a:t>
            </a:r>
            <a:endParaRPr lang="zh-CN" altLang="en-US" sz="2000" dirty="0">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5" name="TextBox 4"/>
          <p:cNvSpPr txBox="1"/>
          <p:nvPr/>
        </p:nvSpPr>
        <p:spPr>
          <a:xfrm>
            <a:off x="859536" y="2066544"/>
            <a:ext cx="4840492" cy="1569660"/>
          </a:xfrm>
          <a:prstGeom prst="rect">
            <a:avLst/>
          </a:prstGeom>
          <a:noFill/>
        </p:spPr>
        <p:txBody>
          <a:bodyPr wrap="none" rtlCol="0">
            <a:spAutoFit/>
          </a:bodyPr>
          <a:lstStyle/>
          <a:p>
            <a:r>
              <a:rPr lang="en-US" altLang="zh-CN" sz="2400" b="1" dirty="0" smtClean="0"/>
              <a:t>Linear DNA problems:</a:t>
            </a:r>
          </a:p>
          <a:p>
            <a:endParaRPr lang="en-US" altLang="zh-CN" sz="2400" dirty="0"/>
          </a:p>
          <a:p>
            <a:r>
              <a:rPr lang="en-US" altLang="zh-CN" sz="2400" dirty="0" smtClean="0"/>
              <a:t>1, Easy to fuse</a:t>
            </a:r>
            <a:r>
              <a:rPr lang="zh-CN" altLang="en-US" sz="2400" dirty="0" smtClean="0"/>
              <a:t> </a:t>
            </a:r>
            <a:r>
              <a:rPr lang="en-US" altLang="zh-CN" sz="2400" dirty="0" smtClean="0"/>
              <a:t>with other linear DNA;</a:t>
            </a:r>
          </a:p>
          <a:p>
            <a:r>
              <a:rPr lang="en-US" altLang="zh-CN" sz="2400" dirty="0" smtClean="0"/>
              <a:t>2, End-replication problem;</a:t>
            </a:r>
            <a:endParaRPr lang="zh-CN" altLang="en-US" sz="2400" dirty="0"/>
          </a:p>
        </p:txBody>
      </p:sp>
    </p:spTree>
    <p:extLst>
      <p:ext uri="{BB962C8B-B14F-4D97-AF65-F5344CB8AC3E}">
        <p14:creationId xmlns:p14="http://schemas.microsoft.com/office/powerpoint/2010/main" val="265805135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1314" name="Picture 2" descr="figure_10_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0665" y="279400"/>
            <a:ext cx="4424363" cy="6313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5379720" y="1866483"/>
            <a:ext cx="6233160" cy="2862322"/>
          </a:xfrm>
          <a:prstGeom prst="rect">
            <a:avLst/>
          </a:prstGeom>
        </p:spPr>
        <p:txBody>
          <a:bodyPr wrap="square">
            <a:spAutoFit/>
          </a:bodyPr>
          <a:lstStyle/>
          <a:p>
            <a:r>
              <a:rPr lang="en-US" altLang="zh-CN" b="1" dirty="0">
                <a:latin typeface="FrutigerLTStd-Bold"/>
              </a:rPr>
              <a:t>Barbara McClintock</a:t>
            </a:r>
            <a:r>
              <a:rPr lang="en-US" altLang="zh-CN" dirty="0">
                <a:latin typeface="FrutigerLTStd-Bold"/>
              </a:rPr>
              <a:t>(June 16, 1902 – September 2, 1992)</a:t>
            </a:r>
          </a:p>
          <a:p>
            <a:r>
              <a:rPr lang="en-US" altLang="zh-CN" dirty="0" smtClean="0">
                <a:latin typeface="FrutigerLTStd-Light"/>
              </a:rPr>
              <a:t>Barbara McClintock’s detailed studies of the chromosomes of corn (maize) </a:t>
            </a:r>
            <a:r>
              <a:rPr lang="en-US" altLang="zh-CN" u="sng" dirty="0" smtClean="0">
                <a:solidFill>
                  <a:srgbClr val="FF0000"/>
                </a:solidFill>
                <a:latin typeface="FrutigerLTStd-Light"/>
              </a:rPr>
              <a:t>revealed specialized structures at the ends of chromosomes—the telomeres—that protected them from end</a:t>
            </a:r>
            <a:r>
              <a:rPr lang="zh-CN" altLang="en-US" u="sng" dirty="0" smtClean="0">
                <a:solidFill>
                  <a:srgbClr val="FF0000"/>
                </a:solidFill>
                <a:latin typeface="FrutigerLTStd-Light"/>
              </a:rPr>
              <a:t> </a:t>
            </a:r>
            <a:r>
              <a:rPr lang="en-US" altLang="zh-CN" u="sng" dirty="0" smtClean="0">
                <a:solidFill>
                  <a:srgbClr val="FF0000"/>
                </a:solidFill>
                <a:latin typeface="FrutigerLTStd-Light"/>
              </a:rPr>
              <a:t>to- end fusions.</a:t>
            </a:r>
            <a:r>
              <a:rPr lang="en-US" altLang="zh-CN" dirty="0" smtClean="0">
                <a:latin typeface="FrutigerLTStd-Light"/>
              </a:rPr>
              <a:t> This work, and her demonstration of movable genetic elements in the corn genome, later called transposons, earned her the Nobel Prize in physiology or Medicine in 1983. </a:t>
            </a:r>
            <a:endParaRPr lang="zh-CN" altLang="en-US" dirty="0"/>
          </a:p>
        </p:txBody>
      </p:sp>
    </p:spTree>
    <p:extLst>
      <p:ext uri="{BB962C8B-B14F-4D97-AF65-F5344CB8AC3E}">
        <p14:creationId xmlns:p14="http://schemas.microsoft.com/office/powerpoint/2010/main" val="5028341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804672" y="1605755"/>
            <a:ext cx="10689336" cy="4247317"/>
          </a:xfrm>
          <a:prstGeom prst="rect">
            <a:avLst/>
          </a:prstGeom>
        </p:spPr>
        <p:txBody>
          <a:bodyPr wrap="square">
            <a:spAutoFit/>
          </a:bodyPr>
          <a:lstStyle/>
          <a:p>
            <a:pPr>
              <a:lnSpc>
                <a:spcPct val="150000"/>
              </a:lnSpc>
            </a:pPr>
            <a:r>
              <a:rPr lang="en-US" altLang="zh-CN" dirty="0"/>
              <a:t>In the early 1970s, Russian theorist Alexei </a:t>
            </a:r>
            <a:r>
              <a:rPr lang="en-US" altLang="zh-CN" dirty="0" err="1"/>
              <a:t>Olovnikov</a:t>
            </a:r>
            <a:r>
              <a:rPr lang="en-US" altLang="zh-CN" dirty="0"/>
              <a:t> first recognized that chromosomes could not completely replicate their ends. Building on this, and to accommodate Leonard </a:t>
            </a:r>
            <a:r>
              <a:rPr lang="en-US" altLang="zh-CN" dirty="0" err="1"/>
              <a:t>Hayflick's</a:t>
            </a:r>
            <a:r>
              <a:rPr lang="en-US" altLang="zh-CN" dirty="0"/>
              <a:t> idea of limited somatic cell division, </a:t>
            </a:r>
            <a:r>
              <a:rPr lang="en-US" altLang="zh-CN" dirty="0" err="1"/>
              <a:t>Olovnikov</a:t>
            </a:r>
            <a:r>
              <a:rPr lang="en-US" altLang="zh-CN" dirty="0"/>
              <a:t> suggested that DNA sequences are lost every time a cell/DNA replicates until the loss reaches a critical level, at which point cell division ends</a:t>
            </a:r>
            <a:r>
              <a:rPr lang="en-US" altLang="zh-CN" dirty="0" smtClean="0"/>
              <a:t>. </a:t>
            </a:r>
            <a:r>
              <a:rPr lang="en-US" altLang="zh-CN" dirty="0"/>
              <a:t>However, </a:t>
            </a:r>
            <a:r>
              <a:rPr lang="en-US" altLang="zh-CN" dirty="0" err="1"/>
              <a:t>Olovnikov's</a:t>
            </a:r>
            <a:r>
              <a:rPr lang="en-US" altLang="zh-CN" dirty="0"/>
              <a:t> prediction was not widely known except by a handful of researchers studying cellular aging and immortalization</a:t>
            </a:r>
            <a:r>
              <a:rPr lang="en-US" altLang="zh-CN" dirty="0" smtClean="0"/>
              <a:t>.</a:t>
            </a:r>
          </a:p>
          <a:p>
            <a:pPr>
              <a:lnSpc>
                <a:spcPct val="150000"/>
              </a:lnSpc>
            </a:pPr>
            <a:endParaRPr lang="en-US" altLang="zh-CN" dirty="0"/>
          </a:p>
          <a:p>
            <a:pPr>
              <a:lnSpc>
                <a:spcPct val="150000"/>
              </a:lnSpc>
            </a:pPr>
            <a:r>
              <a:rPr lang="en-US" altLang="zh-CN" dirty="0"/>
              <a:t>In </a:t>
            </a:r>
            <a:r>
              <a:rPr lang="en-US" altLang="zh-CN" u="sng" dirty="0">
                <a:solidFill>
                  <a:srgbClr val="FF0000"/>
                </a:solidFill>
              </a:rPr>
              <a:t>1975–1977</a:t>
            </a:r>
            <a:r>
              <a:rPr lang="en-US" altLang="zh-CN" dirty="0"/>
              <a:t>, Elizabeth Blackburn, working as a postdoctoral fellow at Yale University with Joseph Gall, discovered the unusual nature of telomeres, with their simple repeated DNA sequences composing chromosome ends</a:t>
            </a:r>
            <a:r>
              <a:rPr lang="en-US" altLang="zh-CN" dirty="0" smtClean="0"/>
              <a:t>. </a:t>
            </a:r>
            <a:r>
              <a:rPr lang="en-US" altLang="zh-CN" b="1" dirty="0">
                <a:solidFill>
                  <a:srgbClr val="FF0000"/>
                </a:solidFill>
              </a:rPr>
              <a:t>Blackburn, Carol </a:t>
            </a:r>
            <a:r>
              <a:rPr lang="en-US" altLang="zh-CN" b="1" dirty="0" err="1">
                <a:solidFill>
                  <a:srgbClr val="FF0000"/>
                </a:solidFill>
              </a:rPr>
              <a:t>Greider</a:t>
            </a:r>
            <a:r>
              <a:rPr lang="en-US" altLang="zh-CN" dirty="0"/>
              <a:t>, and</a:t>
            </a:r>
            <a:r>
              <a:rPr lang="en-US" altLang="zh-CN" b="1" dirty="0">
                <a:solidFill>
                  <a:srgbClr val="FF0000"/>
                </a:solidFill>
              </a:rPr>
              <a:t> Jack </a:t>
            </a:r>
            <a:r>
              <a:rPr lang="en-US" altLang="zh-CN" b="1" dirty="0" err="1">
                <a:solidFill>
                  <a:srgbClr val="FF0000"/>
                </a:solidFill>
              </a:rPr>
              <a:t>Szostak</a:t>
            </a:r>
            <a:r>
              <a:rPr lang="en-US" altLang="zh-CN" b="1" dirty="0">
                <a:solidFill>
                  <a:srgbClr val="FF0000"/>
                </a:solidFill>
              </a:rPr>
              <a:t> </a:t>
            </a:r>
            <a:r>
              <a:rPr lang="en-US" altLang="zh-CN" dirty="0"/>
              <a:t>were awarded the </a:t>
            </a:r>
            <a:r>
              <a:rPr lang="en-US" altLang="zh-CN" b="1" dirty="0">
                <a:solidFill>
                  <a:srgbClr val="FF0000"/>
                </a:solidFill>
              </a:rPr>
              <a:t>2009 Nobel Prize</a:t>
            </a:r>
            <a:r>
              <a:rPr lang="en-US" altLang="zh-CN" dirty="0"/>
              <a:t> in Physiology or Medicine for the discovery of how chromosomes are protected by telomeres and the enzyme </a:t>
            </a:r>
            <a:r>
              <a:rPr lang="en-US" altLang="zh-CN" dirty="0" smtClean="0"/>
              <a:t>telomerase.</a:t>
            </a:r>
            <a:endParaRPr lang="zh-CN" altLang="en-US" dirty="0"/>
          </a:p>
        </p:txBody>
      </p:sp>
      <p:sp>
        <p:nvSpPr>
          <p:cNvPr id="4" name="TextBox 3"/>
          <p:cNvSpPr txBox="1"/>
          <p:nvPr/>
        </p:nvSpPr>
        <p:spPr>
          <a:xfrm>
            <a:off x="2742221" y="512064"/>
            <a:ext cx="6295698" cy="584775"/>
          </a:xfrm>
          <a:prstGeom prst="rect">
            <a:avLst/>
          </a:prstGeom>
          <a:noFill/>
        </p:spPr>
        <p:txBody>
          <a:bodyPr wrap="none" rtlCol="0">
            <a:spAutoFit/>
          </a:bodyPr>
          <a:lstStyle/>
          <a:p>
            <a:r>
              <a:rPr lang="en-US" altLang="zh-CN" sz="3200" b="1" dirty="0" smtClean="0"/>
              <a:t>Telomere, telomerase and cell aging</a:t>
            </a:r>
            <a:endParaRPr lang="zh-CN" altLang="en-US" sz="3200" b="1" dirty="0"/>
          </a:p>
        </p:txBody>
      </p:sp>
    </p:spTree>
    <p:extLst>
      <p:ext uri="{BB962C8B-B14F-4D97-AF65-F5344CB8AC3E}">
        <p14:creationId xmlns:p14="http://schemas.microsoft.com/office/powerpoint/2010/main" val="423571845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0290" name="Picture 2" descr="figure_10_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5137" y="1984876"/>
            <a:ext cx="6630415" cy="33979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408431" y="5661944"/>
            <a:ext cx="11219687" cy="923330"/>
          </a:xfrm>
          <a:prstGeom prst="rect">
            <a:avLst/>
          </a:prstGeom>
        </p:spPr>
        <p:txBody>
          <a:bodyPr wrap="square">
            <a:spAutoFit/>
          </a:bodyPr>
          <a:lstStyle/>
          <a:p>
            <a:r>
              <a:rPr lang="en-US" altLang="zh-CN" dirty="0" smtClean="0">
                <a:latin typeface="FrutigerLTStd-Light"/>
              </a:rPr>
              <a:t>Telomeres </a:t>
            </a:r>
            <a:r>
              <a:rPr lang="en-US" altLang="zh-CN" dirty="0">
                <a:latin typeface="FrutigerLTStd-Light"/>
              </a:rPr>
              <a:t>can be detected by the technique </a:t>
            </a:r>
            <a:r>
              <a:rPr lang="en-US" altLang="zh-CN" dirty="0" smtClean="0">
                <a:latin typeface="FrutigerLTStd-Light"/>
              </a:rPr>
              <a:t>of fluorescence </a:t>
            </a:r>
            <a:r>
              <a:rPr lang="en-US" altLang="zh-CN" i="1" dirty="0">
                <a:latin typeface="FrutigerLTStd-LightItalic"/>
              </a:rPr>
              <a:t>in situ </a:t>
            </a:r>
            <a:r>
              <a:rPr lang="en-US" altLang="zh-CN" dirty="0">
                <a:latin typeface="FrutigerLTStd-Light"/>
              </a:rPr>
              <a:t>hybridization (FISH), in which a DNA </a:t>
            </a:r>
            <a:r>
              <a:rPr lang="en-US" altLang="zh-CN" dirty="0" smtClean="0">
                <a:latin typeface="FrutigerLTStd-Light"/>
              </a:rPr>
              <a:t>probe that </a:t>
            </a:r>
            <a:r>
              <a:rPr lang="en-US" altLang="zh-CN" dirty="0">
                <a:latin typeface="FrutigerLTStd-Light"/>
              </a:rPr>
              <a:t>recognizes the repeated sequence present in </a:t>
            </a:r>
            <a:r>
              <a:rPr lang="en-US" altLang="zh-CN" dirty="0" err="1">
                <a:latin typeface="FrutigerLTStd-Light"/>
              </a:rPr>
              <a:t>telomeric</a:t>
            </a:r>
            <a:r>
              <a:rPr lang="en-US" altLang="zh-CN" dirty="0">
                <a:latin typeface="FrutigerLTStd-Light"/>
              </a:rPr>
              <a:t> DNA </a:t>
            </a:r>
            <a:r>
              <a:rPr lang="en-US" altLang="zh-CN" dirty="0" smtClean="0">
                <a:latin typeface="FrutigerLTStd-Light"/>
              </a:rPr>
              <a:t>is coupled </a:t>
            </a:r>
            <a:r>
              <a:rPr lang="en-US" altLang="zh-CN" dirty="0">
                <a:latin typeface="FrutigerLTStd-Light"/>
              </a:rPr>
              <a:t>with a fluorescent label. </a:t>
            </a:r>
            <a:endParaRPr lang="zh-CN" altLang="en-US" dirty="0"/>
          </a:p>
        </p:txBody>
      </p:sp>
      <p:sp>
        <p:nvSpPr>
          <p:cNvPr id="4" name="Rectangle 3"/>
          <p:cNvSpPr/>
          <p:nvPr/>
        </p:nvSpPr>
        <p:spPr>
          <a:xfrm>
            <a:off x="1503424" y="263194"/>
            <a:ext cx="9029700" cy="954107"/>
          </a:xfrm>
          <a:prstGeom prst="rect">
            <a:avLst/>
          </a:prstGeom>
        </p:spPr>
        <p:txBody>
          <a:bodyPr wrap="square">
            <a:spAutoFit/>
          </a:bodyPr>
          <a:lstStyle/>
          <a:p>
            <a:pPr algn="ctr"/>
            <a:r>
              <a:rPr lang="en-US" altLang="zh-CN" sz="2800" b="1" dirty="0">
                <a:solidFill>
                  <a:srgbClr val="1271FF"/>
                </a:solidFill>
                <a:latin typeface="FrutigerLTStd-Bold"/>
              </a:rPr>
              <a:t>Figure 10.12 </a:t>
            </a:r>
            <a:r>
              <a:rPr lang="en-US" altLang="zh-CN" sz="2800" b="1" dirty="0">
                <a:solidFill>
                  <a:srgbClr val="000000"/>
                </a:solidFill>
                <a:latin typeface="FrutigerLTStd-Bold"/>
              </a:rPr>
              <a:t>Telomeres detected by fluorescence </a:t>
            </a:r>
            <a:r>
              <a:rPr lang="en-US" altLang="zh-CN" sz="2800" b="1" i="1" dirty="0">
                <a:solidFill>
                  <a:srgbClr val="000000"/>
                </a:solidFill>
                <a:latin typeface="FrutigerLTStd-BoldItalic"/>
              </a:rPr>
              <a:t>in </a:t>
            </a:r>
            <a:r>
              <a:rPr lang="en-US" altLang="zh-CN" sz="2800" b="1" i="1" dirty="0" smtClean="0">
                <a:solidFill>
                  <a:srgbClr val="000000"/>
                </a:solidFill>
                <a:latin typeface="FrutigerLTStd-BoldItalic"/>
              </a:rPr>
              <a:t>situ</a:t>
            </a:r>
            <a:r>
              <a:rPr lang="zh-CN" altLang="en-US" sz="2800" b="1" i="1" dirty="0" smtClean="0">
                <a:solidFill>
                  <a:srgbClr val="000000"/>
                </a:solidFill>
                <a:latin typeface="FrutigerLTStd-BoldItalic"/>
              </a:rPr>
              <a:t> </a:t>
            </a:r>
            <a:r>
              <a:rPr lang="en-US" altLang="zh-CN" sz="2800" b="1" dirty="0" smtClean="0">
                <a:solidFill>
                  <a:srgbClr val="000000"/>
                </a:solidFill>
                <a:latin typeface="FrutigerLTStd-Bold"/>
              </a:rPr>
              <a:t>hybridization</a:t>
            </a:r>
            <a:endParaRPr lang="zh-CN" altLang="en-US" sz="2800" dirty="0"/>
          </a:p>
        </p:txBody>
      </p:sp>
      <p:sp>
        <p:nvSpPr>
          <p:cNvPr id="3" name="TextBox 2"/>
          <p:cNvSpPr txBox="1"/>
          <p:nvPr/>
        </p:nvSpPr>
        <p:spPr>
          <a:xfrm>
            <a:off x="2249424" y="1474908"/>
            <a:ext cx="4426212" cy="461665"/>
          </a:xfrm>
          <a:prstGeom prst="rect">
            <a:avLst/>
          </a:prstGeom>
          <a:noFill/>
        </p:spPr>
        <p:txBody>
          <a:bodyPr wrap="none" rtlCol="0">
            <a:spAutoFit/>
          </a:bodyPr>
          <a:lstStyle/>
          <a:p>
            <a:r>
              <a:rPr lang="en-US" altLang="zh-CN" sz="2400" dirty="0" smtClean="0"/>
              <a:t>WT                                          TRF2</a:t>
            </a:r>
            <a:r>
              <a:rPr lang="en-US" altLang="zh-CN" sz="2400" baseline="30000" dirty="0" smtClean="0"/>
              <a:t>-/-</a:t>
            </a:r>
            <a:endParaRPr lang="zh-CN" altLang="en-US" sz="2400" baseline="30000" dirty="0"/>
          </a:p>
        </p:txBody>
      </p:sp>
      <p:sp>
        <p:nvSpPr>
          <p:cNvPr id="5" name="Rectangle 4"/>
          <p:cNvSpPr/>
          <p:nvPr/>
        </p:nvSpPr>
        <p:spPr>
          <a:xfrm>
            <a:off x="7955280" y="1833922"/>
            <a:ext cx="3815334" cy="3139321"/>
          </a:xfrm>
          <a:prstGeom prst="rect">
            <a:avLst/>
          </a:prstGeom>
        </p:spPr>
        <p:txBody>
          <a:bodyPr wrap="square">
            <a:spAutoFit/>
          </a:bodyPr>
          <a:lstStyle/>
          <a:p>
            <a:r>
              <a:rPr lang="en-US" altLang="zh-CN" dirty="0">
                <a:latin typeface="FrutigerLTStd-Light"/>
              </a:rPr>
              <a:t>The karyotype seen in panel A can be compared with that of cells that have been deprived of TRF2, a key protein in maintaining normal telomere structure (see Figure 10.19). In these cells, the telomeres lose their protective function, resulting in </a:t>
            </a:r>
            <a:r>
              <a:rPr lang="en-US" altLang="zh-CN" u="sng" dirty="0">
                <a:latin typeface="FrutigerLTStd-Light"/>
              </a:rPr>
              <a:t>end-to-end fusions </a:t>
            </a:r>
            <a:r>
              <a:rPr lang="en-US" altLang="zh-CN" dirty="0">
                <a:latin typeface="FrutigerLTStd-Light"/>
              </a:rPr>
              <a:t>of all the chromosomes of a cell into one huge chromosome. </a:t>
            </a:r>
            <a:endParaRPr lang="zh-CN" altLang="en-US" dirty="0"/>
          </a:p>
        </p:txBody>
      </p:sp>
    </p:spTree>
    <p:extLst>
      <p:ext uri="{BB962C8B-B14F-4D97-AF65-F5344CB8AC3E}">
        <p14:creationId xmlns:p14="http://schemas.microsoft.com/office/powerpoint/2010/main" val="213938386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2338" name="Picture 2" descr="figure_10_1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4022" y="170611"/>
            <a:ext cx="5911850" cy="6276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6033516" y="368931"/>
            <a:ext cx="6096000" cy="830997"/>
          </a:xfrm>
          <a:prstGeom prst="rect">
            <a:avLst/>
          </a:prstGeom>
        </p:spPr>
        <p:txBody>
          <a:bodyPr>
            <a:spAutoFit/>
          </a:bodyPr>
          <a:lstStyle/>
          <a:p>
            <a:r>
              <a:rPr lang="en-US" altLang="zh-CN" sz="2400" b="1" dirty="0">
                <a:solidFill>
                  <a:srgbClr val="1271FF"/>
                </a:solidFill>
                <a:latin typeface="FrutigerLTStd-Bold"/>
              </a:rPr>
              <a:t>Figure 10.14 </a:t>
            </a:r>
            <a:r>
              <a:rPr lang="en-US" altLang="zh-CN" sz="2400" b="1" dirty="0">
                <a:solidFill>
                  <a:srgbClr val="000000"/>
                </a:solidFill>
                <a:latin typeface="FrutigerLTStd-Bold"/>
              </a:rPr>
              <a:t>Shortening of </a:t>
            </a:r>
            <a:r>
              <a:rPr lang="en-US" altLang="zh-CN" sz="2400" b="1" dirty="0" err="1">
                <a:solidFill>
                  <a:srgbClr val="000000"/>
                </a:solidFill>
                <a:latin typeface="FrutigerLTStd-Bold"/>
              </a:rPr>
              <a:t>telomeric</a:t>
            </a:r>
            <a:endParaRPr lang="en-US" altLang="zh-CN" sz="2400" b="1" dirty="0">
              <a:solidFill>
                <a:srgbClr val="000000"/>
              </a:solidFill>
              <a:latin typeface="FrutigerLTStd-Bold"/>
            </a:endParaRPr>
          </a:p>
          <a:p>
            <a:r>
              <a:rPr lang="en-US" altLang="zh-CN" sz="2400" b="1" dirty="0">
                <a:solidFill>
                  <a:srgbClr val="000000"/>
                </a:solidFill>
                <a:latin typeface="FrutigerLTStd-Bold"/>
              </a:rPr>
              <a:t>DNA in concert with cell proliferation</a:t>
            </a:r>
            <a:endParaRPr lang="zh-CN" altLang="en-US" sz="2400" dirty="0"/>
          </a:p>
        </p:txBody>
      </p:sp>
      <p:sp>
        <p:nvSpPr>
          <p:cNvPr id="3" name="Rectangle 2"/>
          <p:cNvSpPr/>
          <p:nvPr/>
        </p:nvSpPr>
        <p:spPr>
          <a:xfrm>
            <a:off x="6033516" y="2187449"/>
            <a:ext cx="6096000" cy="646331"/>
          </a:xfrm>
          <a:prstGeom prst="rect">
            <a:avLst/>
          </a:prstGeom>
        </p:spPr>
        <p:txBody>
          <a:bodyPr>
            <a:spAutoFit/>
          </a:bodyPr>
          <a:lstStyle/>
          <a:p>
            <a:r>
              <a:rPr lang="en-US" altLang="zh-CN" dirty="0">
                <a:latin typeface="FrutigerLTStd-Light"/>
              </a:rPr>
              <a:t>Southern blotting analysis using a probe</a:t>
            </a:r>
          </a:p>
          <a:p>
            <a:r>
              <a:rPr lang="en-US" altLang="zh-CN" dirty="0">
                <a:latin typeface="FrutigerLTStd-Light"/>
              </a:rPr>
              <a:t>that recognizes the TTAGGG sequence.</a:t>
            </a:r>
            <a:endParaRPr lang="zh-CN" altLang="en-US" dirty="0"/>
          </a:p>
        </p:txBody>
      </p:sp>
      <p:sp>
        <p:nvSpPr>
          <p:cNvPr id="4" name="Rectangle 3"/>
          <p:cNvSpPr/>
          <p:nvPr/>
        </p:nvSpPr>
        <p:spPr>
          <a:xfrm>
            <a:off x="6033516" y="1398247"/>
            <a:ext cx="6096000" cy="369332"/>
          </a:xfrm>
          <a:prstGeom prst="rect">
            <a:avLst/>
          </a:prstGeom>
        </p:spPr>
        <p:txBody>
          <a:bodyPr>
            <a:spAutoFit/>
          </a:bodyPr>
          <a:lstStyle/>
          <a:p>
            <a:r>
              <a:rPr lang="en-US" altLang="zh-CN" dirty="0" err="1">
                <a:latin typeface="FrutigerLTStd-Light"/>
              </a:rPr>
              <a:t>telomeric</a:t>
            </a:r>
            <a:r>
              <a:rPr lang="en-US" altLang="zh-CN" dirty="0">
                <a:latin typeface="FrutigerLTStd-Light"/>
              </a:rPr>
              <a:t> restriction fragments (TRFs</a:t>
            </a:r>
            <a:r>
              <a:rPr lang="en-US" altLang="zh-CN" dirty="0" smtClean="0">
                <a:latin typeface="FrutigerLTStd-Light"/>
              </a:rPr>
              <a:t>).</a:t>
            </a:r>
            <a:endParaRPr lang="zh-CN" altLang="en-US" dirty="0"/>
          </a:p>
        </p:txBody>
      </p:sp>
      <p:sp>
        <p:nvSpPr>
          <p:cNvPr id="5" name="Rectangle 4"/>
          <p:cNvSpPr/>
          <p:nvPr/>
        </p:nvSpPr>
        <p:spPr>
          <a:xfrm>
            <a:off x="6595872" y="4242138"/>
            <a:ext cx="5254752" cy="2308324"/>
          </a:xfrm>
          <a:prstGeom prst="rect">
            <a:avLst/>
          </a:prstGeom>
        </p:spPr>
        <p:txBody>
          <a:bodyPr wrap="square">
            <a:spAutoFit/>
          </a:bodyPr>
          <a:lstStyle/>
          <a:p>
            <a:r>
              <a:rPr lang="en-US" altLang="zh-CN" dirty="0">
                <a:latin typeface="FrutigerLTStd-Light"/>
              </a:rPr>
              <a:t>Telomeres may lose their protective function when their regions of pure TTAGGG repeats have eroded down to a length of ~12 repeats</a:t>
            </a:r>
            <a:r>
              <a:rPr lang="en-US" altLang="zh-CN" dirty="0" smtClean="0">
                <a:latin typeface="FrutigerLTStd-Light"/>
              </a:rPr>
              <a:t>. </a:t>
            </a:r>
            <a:r>
              <a:rPr lang="en-US" altLang="zh-CN" dirty="0">
                <a:latin typeface="FrutigerLTStd-Light"/>
              </a:rPr>
              <a:t>Note that this drawing is not to scale: </a:t>
            </a:r>
            <a:r>
              <a:rPr lang="en-US" altLang="zh-CN" dirty="0" err="1">
                <a:latin typeface="FrutigerLTStd-Light"/>
              </a:rPr>
              <a:t>telomeric</a:t>
            </a:r>
            <a:r>
              <a:rPr lang="en-US" altLang="zh-CN" dirty="0">
                <a:latin typeface="FrutigerLTStd-Light"/>
              </a:rPr>
              <a:t> DNA is usually 5 to 10 </a:t>
            </a:r>
            <a:r>
              <a:rPr lang="en-US" altLang="zh-CN" dirty="0" err="1">
                <a:latin typeface="FrutigerLTStd-Light"/>
              </a:rPr>
              <a:t>kbp</a:t>
            </a:r>
            <a:r>
              <a:rPr lang="en-US" altLang="zh-CN" dirty="0">
                <a:latin typeface="FrutigerLTStd-Light"/>
              </a:rPr>
              <a:t> long, while the body of chromosomal DNA (</a:t>
            </a:r>
            <a:r>
              <a:rPr lang="en-US" altLang="zh-CN" i="1" dirty="0">
                <a:latin typeface="FrutigerLTStd-LightItalic"/>
              </a:rPr>
              <a:t>blue</a:t>
            </a:r>
            <a:r>
              <a:rPr lang="en-US" altLang="zh-CN" dirty="0">
                <a:latin typeface="FrutigerLTStd-Light"/>
              </a:rPr>
              <a:t>) is tens to hundreds of </a:t>
            </a:r>
            <a:r>
              <a:rPr lang="en-US" altLang="zh-CN" dirty="0" err="1">
                <a:latin typeface="FrutigerLTStd-Light"/>
              </a:rPr>
              <a:t>megabase</a:t>
            </a:r>
            <a:r>
              <a:rPr lang="en-US" altLang="zh-CN" dirty="0">
                <a:latin typeface="FrutigerLTStd-Light"/>
              </a:rPr>
              <a:t> pairs (</a:t>
            </a:r>
            <a:r>
              <a:rPr lang="en-US" altLang="zh-CN" dirty="0" err="1">
                <a:latin typeface="FrutigerLTStd-Light"/>
              </a:rPr>
              <a:t>Mbp</a:t>
            </a:r>
            <a:r>
              <a:rPr lang="en-US" altLang="zh-CN" dirty="0">
                <a:latin typeface="FrutigerLTStd-Light"/>
              </a:rPr>
              <a:t>) long.</a:t>
            </a:r>
            <a:endParaRPr lang="zh-CN" altLang="en-US" dirty="0"/>
          </a:p>
        </p:txBody>
      </p:sp>
    </p:spTree>
    <p:extLst>
      <p:ext uri="{BB962C8B-B14F-4D97-AF65-F5344CB8AC3E}">
        <p14:creationId xmlns:p14="http://schemas.microsoft.com/office/powerpoint/2010/main" val="158787136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815723" y="631415"/>
            <a:ext cx="6399894" cy="584775"/>
          </a:xfrm>
          <a:prstGeom prst="rect">
            <a:avLst/>
          </a:prstGeom>
        </p:spPr>
        <p:txBody>
          <a:bodyPr wrap="none">
            <a:spAutoFit/>
          </a:bodyPr>
          <a:lstStyle/>
          <a:p>
            <a:r>
              <a:rPr lang="en-US" altLang="zh-CN" sz="3200" b="1" dirty="0" smtClean="0"/>
              <a:t>Breakage–fusion–bridge (BFB) </a:t>
            </a:r>
            <a:r>
              <a:rPr lang="en-US" altLang="zh-CN" sz="3200" b="1" dirty="0"/>
              <a:t>cycles</a:t>
            </a:r>
            <a:endParaRPr lang="zh-CN" altLang="en-US" sz="3200" b="1" dirty="0"/>
          </a:p>
        </p:txBody>
      </p:sp>
      <p:sp>
        <p:nvSpPr>
          <p:cNvPr id="4" name="Rectangle 3"/>
          <p:cNvSpPr/>
          <p:nvPr/>
        </p:nvSpPr>
        <p:spPr>
          <a:xfrm>
            <a:off x="671209" y="1848353"/>
            <a:ext cx="6274536" cy="3416320"/>
          </a:xfrm>
          <a:prstGeom prst="rect">
            <a:avLst/>
          </a:prstGeom>
        </p:spPr>
        <p:txBody>
          <a:bodyPr wrap="square">
            <a:spAutoFit/>
          </a:bodyPr>
          <a:lstStyle/>
          <a:p>
            <a:pPr algn="just">
              <a:lnSpc>
                <a:spcPct val="150000"/>
              </a:lnSpc>
            </a:pPr>
            <a:r>
              <a:rPr lang="en-US" altLang="zh-CN" dirty="0"/>
              <a:t>The consequence of telomere loss is Breakage–fusion–bridge cycles, involves the initial breakage of </a:t>
            </a:r>
            <a:r>
              <a:rPr lang="en-US" altLang="zh-CN" dirty="0" err="1" smtClean="0"/>
              <a:t>dicentric</a:t>
            </a:r>
            <a:r>
              <a:rPr lang="en-US" altLang="zh-CN" dirty="0" smtClean="0"/>
              <a:t> (</a:t>
            </a:r>
            <a:r>
              <a:rPr lang="zh-CN" altLang="en-US" dirty="0" smtClean="0"/>
              <a:t>双</a:t>
            </a:r>
            <a:r>
              <a:rPr lang="zh-CN" altLang="en-US" dirty="0"/>
              <a:t>着</a:t>
            </a:r>
            <a:r>
              <a:rPr lang="zh-CN" altLang="en-US" dirty="0" smtClean="0"/>
              <a:t>丝粒</a:t>
            </a:r>
            <a:r>
              <a:rPr lang="en-US" altLang="zh-CN" dirty="0" smtClean="0"/>
              <a:t>) </a:t>
            </a:r>
            <a:r>
              <a:rPr lang="en-US" altLang="zh-CN" dirty="0"/>
              <a:t>chromatids in anaphase, the subsequent fusion of the resulting </a:t>
            </a:r>
            <a:r>
              <a:rPr lang="en-US" altLang="zh-CN" dirty="0" err="1"/>
              <a:t>atelomeric</a:t>
            </a:r>
            <a:r>
              <a:rPr lang="en-US" altLang="zh-CN" dirty="0"/>
              <a:t> DNA ends with yet other chromatids, and the formation once again of anaphase bridges by the new </a:t>
            </a:r>
            <a:r>
              <a:rPr lang="en-US" altLang="zh-CN" dirty="0" err="1"/>
              <a:t>dicentric</a:t>
            </a:r>
            <a:r>
              <a:rPr lang="en-US" altLang="zh-CN" dirty="0"/>
              <a:t> </a:t>
            </a:r>
            <a:r>
              <a:rPr lang="en-US" altLang="zh-CN" dirty="0" smtClean="0"/>
              <a:t>chromosomes resulting </a:t>
            </a:r>
            <a:r>
              <a:rPr lang="en-US" altLang="zh-CN" dirty="0"/>
              <a:t>from these fusions (Figure 10.16). While they are occurring, these BFB </a:t>
            </a:r>
            <a:r>
              <a:rPr lang="en-US" altLang="zh-CN" dirty="0" smtClean="0"/>
              <a:t>cycles create </a:t>
            </a:r>
            <a:r>
              <a:rPr lang="en-US" altLang="zh-CN" dirty="0" err="1"/>
              <a:t>karyotypic</a:t>
            </a:r>
            <a:r>
              <a:rPr lang="en-US" altLang="zh-CN" dirty="0"/>
              <a:t> chaos that has the potential to affect many chromosomes within </a:t>
            </a:r>
            <a:r>
              <a:rPr lang="en-US" altLang="zh-CN" dirty="0" smtClean="0"/>
              <a:t>a cell.</a:t>
            </a:r>
            <a:endParaRPr lang="zh-CN" altLang="en-US" dirty="0"/>
          </a:p>
        </p:txBody>
      </p:sp>
      <p:sp>
        <p:nvSpPr>
          <p:cNvPr id="2" name="TextBox 1"/>
          <p:cNvSpPr txBox="1"/>
          <p:nvPr/>
        </p:nvSpPr>
        <p:spPr>
          <a:xfrm>
            <a:off x="1012955" y="5610507"/>
            <a:ext cx="4655826" cy="400110"/>
          </a:xfrm>
          <a:prstGeom prst="rect">
            <a:avLst/>
          </a:prstGeom>
          <a:noFill/>
        </p:spPr>
        <p:txBody>
          <a:bodyPr wrap="none" rtlCol="0">
            <a:spAutoFit/>
          </a:bodyPr>
          <a:lstStyle/>
          <a:p>
            <a:r>
              <a:rPr lang="en-US" altLang="zh-CN" sz="2000" dirty="0" smtClean="0"/>
              <a:t>BFB cycle was </a:t>
            </a:r>
            <a:r>
              <a:rPr lang="en-US" altLang="zh-CN" sz="2000" dirty="0"/>
              <a:t>first proposed by McClintock</a:t>
            </a:r>
            <a:endParaRPr lang="zh-CN" altLang="en-US" sz="2000" dirty="0"/>
          </a:p>
        </p:txBody>
      </p:sp>
      <p:pic>
        <p:nvPicPr>
          <p:cNvPr id="1026" name="Picture 2" descr="Image result for dicentric chromosom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87649" y="2247028"/>
            <a:ext cx="4114800" cy="3095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237849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5411" name="Picture 3" descr="figure 1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7865" y="420509"/>
            <a:ext cx="6981825" cy="631666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4017265" y="420509"/>
            <a:ext cx="8174735" cy="954107"/>
          </a:xfrm>
          <a:prstGeom prst="rect">
            <a:avLst/>
          </a:prstGeom>
        </p:spPr>
        <p:txBody>
          <a:bodyPr wrap="square">
            <a:spAutoFit/>
          </a:bodyPr>
          <a:lstStyle/>
          <a:p>
            <a:pPr algn="ctr"/>
            <a:r>
              <a:rPr lang="en-US" altLang="zh-CN" sz="2800" b="1" dirty="0">
                <a:solidFill>
                  <a:srgbClr val="1271FF"/>
                </a:solidFill>
                <a:latin typeface="FrutigerLTStd-Bold"/>
              </a:rPr>
              <a:t>Figure 10.15 </a:t>
            </a:r>
            <a:r>
              <a:rPr lang="en-US" altLang="zh-CN" sz="2800" b="1" dirty="0">
                <a:solidFill>
                  <a:srgbClr val="000000"/>
                </a:solidFill>
                <a:latin typeface="FrutigerLTStd-Bold"/>
              </a:rPr>
              <a:t>Mechanisms of breakage–fusion–bridge cycles</a:t>
            </a:r>
            <a:endParaRPr lang="zh-CN" altLang="en-US" sz="2800" dirty="0"/>
          </a:p>
        </p:txBody>
      </p:sp>
    </p:spTree>
    <p:extLst>
      <p:ext uri="{BB962C8B-B14F-4D97-AF65-F5344CB8AC3E}">
        <p14:creationId xmlns:p14="http://schemas.microsoft.com/office/powerpoint/2010/main" val="397125148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9506" name="Picture 2" descr="figure_10_1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7417" y="187960"/>
            <a:ext cx="5686425" cy="6300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3340608" y="2959552"/>
            <a:ext cx="8665463" cy="3416320"/>
          </a:xfrm>
          <a:prstGeom prst="rect">
            <a:avLst/>
          </a:prstGeom>
        </p:spPr>
        <p:txBody>
          <a:bodyPr wrap="square">
            <a:spAutoFit/>
          </a:bodyPr>
          <a:lstStyle/>
          <a:p>
            <a:pPr>
              <a:lnSpc>
                <a:spcPct val="150000"/>
              </a:lnSpc>
            </a:pPr>
            <a:r>
              <a:rPr lang="en-US" altLang="zh-CN" dirty="0" smtClean="0">
                <a:solidFill>
                  <a:srgbClr val="000000"/>
                </a:solidFill>
                <a:latin typeface="FrutigerLTStd-Light"/>
              </a:rPr>
              <a:t>(A) A </a:t>
            </a:r>
            <a:r>
              <a:rPr lang="en-US" altLang="zh-CN" dirty="0" err="1">
                <a:solidFill>
                  <a:srgbClr val="000000"/>
                </a:solidFill>
                <a:latin typeface="FrutigerLTStd-Light"/>
              </a:rPr>
              <a:t>dicentric</a:t>
            </a:r>
            <a:r>
              <a:rPr lang="en-US" altLang="zh-CN" dirty="0">
                <a:solidFill>
                  <a:srgbClr val="000000"/>
                </a:solidFill>
                <a:latin typeface="FrutigerLTStd-Light"/>
              </a:rPr>
              <a:t> chromosome is seen (</a:t>
            </a:r>
            <a:r>
              <a:rPr lang="en-US" altLang="zh-CN" i="1" dirty="0">
                <a:solidFill>
                  <a:srgbClr val="000000"/>
                </a:solidFill>
                <a:latin typeface="FrutigerLTStd-LightItalic"/>
              </a:rPr>
              <a:t>white </a:t>
            </a:r>
            <a:r>
              <a:rPr lang="en-US" altLang="zh-CN" i="1" dirty="0" smtClean="0">
                <a:solidFill>
                  <a:srgbClr val="000000"/>
                </a:solidFill>
                <a:latin typeface="FrutigerLTStd-LightItalic"/>
              </a:rPr>
              <a:t>arrow</a:t>
            </a:r>
            <a:r>
              <a:rPr lang="en-US" altLang="zh-CN" dirty="0" smtClean="0">
                <a:solidFill>
                  <a:srgbClr val="000000"/>
                </a:solidFill>
                <a:latin typeface="FrutigerLTStd-Light"/>
              </a:rPr>
              <a:t>)</a:t>
            </a:r>
            <a:r>
              <a:rPr lang="zh-CN" altLang="en-US" dirty="0" smtClean="0">
                <a:solidFill>
                  <a:srgbClr val="000000"/>
                </a:solidFill>
                <a:latin typeface="FrutigerLTStd-Light"/>
              </a:rPr>
              <a:t> </a:t>
            </a:r>
            <a:r>
              <a:rPr lang="en-US" altLang="zh-CN" dirty="0" smtClean="0">
                <a:solidFill>
                  <a:srgbClr val="000000"/>
                </a:solidFill>
                <a:latin typeface="FrutigerLTStd-Light"/>
              </a:rPr>
              <a:t>in </a:t>
            </a:r>
            <a:r>
              <a:rPr lang="en-US" altLang="zh-CN" dirty="0">
                <a:solidFill>
                  <a:srgbClr val="000000"/>
                </a:solidFill>
                <a:latin typeface="FrutigerLTStd-Light"/>
              </a:rPr>
              <a:t>a metaphase spread of cells from a human pancreatic carcinoma </a:t>
            </a:r>
            <a:r>
              <a:rPr lang="en-US" altLang="zh-CN" dirty="0" smtClean="0">
                <a:solidFill>
                  <a:srgbClr val="000000"/>
                </a:solidFill>
                <a:latin typeface="FrutigerLTStd-Light"/>
              </a:rPr>
              <a:t>cell</a:t>
            </a:r>
            <a:r>
              <a:rPr lang="zh-CN" altLang="en-US" dirty="0" smtClean="0">
                <a:solidFill>
                  <a:srgbClr val="000000"/>
                </a:solidFill>
                <a:latin typeface="FrutigerLTStd-Light"/>
              </a:rPr>
              <a:t> </a:t>
            </a:r>
            <a:r>
              <a:rPr lang="en-US" altLang="zh-CN" dirty="0" smtClean="0">
                <a:solidFill>
                  <a:srgbClr val="000000"/>
                </a:solidFill>
                <a:latin typeface="FrutigerLTStd-Light"/>
              </a:rPr>
              <a:t>line</a:t>
            </a:r>
            <a:r>
              <a:rPr lang="en-US" altLang="zh-CN" dirty="0">
                <a:solidFill>
                  <a:srgbClr val="000000"/>
                </a:solidFill>
                <a:latin typeface="FrutigerLTStd-Light"/>
              </a:rPr>
              <a:t>. </a:t>
            </a:r>
            <a:endParaRPr lang="en-US" altLang="zh-CN" dirty="0" smtClean="0">
              <a:solidFill>
                <a:srgbClr val="000000"/>
              </a:solidFill>
              <a:latin typeface="FrutigerLTStd-Light"/>
            </a:endParaRPr>
          </a:p>
          <a:p>
            <a:pPr>
              <a:lnSpc>
                <a:spcPct val="150000"/>
              </a:lnSpc>
            </a:pPr>
            <a:r>
              <a:rPr lang="en-US" altLang="zh-CN" dirty="0" smtClean="0">
                <a:solidFill>
                  <a:srgbClr val="000000"/>
                </a:solidFill>
                <a:latin typeface="FrutigerLTStd-Light"/>
              </a:rPr>
              <a:t>(B</a:t>
            </a:r>
            <a:r>
              <a:rPr lang="en-US" altLang="zh-CN" dirty="0">
                <a:solidFill>
                  <a:srgbClr val="000000"/>
                </a:solidFill>
                <a:latin typeface="FrutigerLTStd-Light"/>
              </a:rPr>
              <a:t>) Such </a:t>
            </a:r>
            <a:r>
              <a:rPr lang="en-US" altLang="zh-CN" dirty="0" err="1" smtClean="0">
                <a:solidFill>
                  <a:srgbClr val="000000"/>
                </a:solidFill>
                <a:latin typeface="FrutigerLTStd-Light"/>
              </a:rPr>
              <a:t>dicentric</a:t>
            </a:r>
            <a:r>
              <a:rPr lang="zh-CN" altLang="en-US" dirty="0" smtClean="0">
                <a:solidFill>
                  <a:srgbClr val="000000"/>
                </a:solidFill>
                <a:latin typeface="FrutigerLTStd-Light"/>
              </a:rPr>
              <a:t> </a:t>
            </a:r>
            <a:r>
              <a:rPr lang="en-US" altLang="zh-CN" dirty="0" smtClean="0">
                <a:solidFill>
                  <a:srgbClr val="000000"/>
                </a:solidFill>
                <a:latin typeface="FrutigerLTStd-Light"/>
              </a:rPr>
              <a:t>chromosomes </a:t>
            </a:r>
            <a:r>
              <a:rPr lang="en-US" altLang="zh-CN" dirty="0">
                <a:solidFill>
                  <a:srgbClr val="000000"/>
                </a:solidFill>
                <a:latin typeface="FrutigerLTStd-Light"/>
              </a:rPr>
              <a:t>often result in the formation of </a:t>
            </a:r>
            <a:r>
              <a:rPr lang="en-US" altLang="zh-CN" dirty="0">
                <a:solidFill>
                  <a:srgbClr val="FF0000"/>
                </a:solidFill>
                <a:latin typeface="FrutigerLTStd-Light"/>
              </a:rPr>
              <a:t>anaphase </a:t>
            </a:r>
            <a:r>
              <a:rPr lang="en-US" altLang="zh-CN" dirty="0" smtClean="0">
                <a:solidFill>
                  <a:srgbClr val="FF0000"/>
                </a:solidFill>
                <a:latin typeface="FrutigerLTStd-Light"/>
              </a:rPr>
              <a:t>bridges</a:t>
            </a:r>
            <a:r>
              <a:rPr lang="en-US" altLang="zh-CN" dirty="0" smtClean="0">
                <a:solidFill>
                  <a:srgbClr val="000000"/>
                </a:solidFill>
                <a:latin typeface="FrutigerLTStd-Light"/>
              </a:rPr>
              <a:t>. </a:t>
            </a:r>
            <a:r>
              <a:rPr lang="en-US" altLang="zh-CN" u="sng" dirty="0">
                <a:solidFill>
                  <a:srgbClr val="FF0000"/>
                </a:solidFill>
                <a:latin typeface="FrutigerLTStd-Light"/>
              </a:rPr>
              <a:t>Observation of such anaphase bridges </a:t>
            </a:r>
            <a:r>
              <a:rPr lang="en-US" altLang="zh-CN" u="sng" dirty="0" smtClean="0">
                <a:solidFill>
                  <a:srgbClr val="FF0000"/>
                </a:solidFill>
                <a:latin typeface="FrutigerLTStd-Light"/>
              </a:rPr>
              <a:t>provides </a:t>
            </a:r>
            <a:r>
              <a:rPr lang="en-US" altLang="zh-CN" u="sng" dirty="0">
                <a:solidFill>
                  <a:srgbClr val="FF0000"/>
                </a:solidFill>
                <a:latin typeface="FrutigerLTStd-Light"/>
              </a:rPr>
              <a:t>strong evidence that chromosomes within such cells </a:t>
            </a:r>
            <a:r>
              <a:rPr lang="en-US" altLang="zh-CN" u="sng" dirty="0" smtClean="0">
                <a:solidFill>
                  <a:srgbClr val="FF0000"/>
                </a:solidFill>
                <a:latin typeface="FrutigerLTStd-Light"/>
              </a:rPr>
              <a:t>are</a:t>
            </a:r>
            <a:r>
              <a:rPr lang="zh-CN" altLang="en-US" u="sng" dirty="0" smtClean="0">
                <a:solidFill>
                  <a:srgbClr val="FF0000"/>
                </a:solidFill>
                <a:latin typeface="FrutigerLTStd-Light"/>
              </a:rPr>
              <a:t> </a:t>
            </a:r>
            <a:r>
              <a:rPr lang="en-US" altLang="zh-CN" u="sng" dirty="0" smtClean="0">
                <a:solidFill>
                  <a:srgbClr val="FF0000"/>
                </a:solidFill>
                <a:latin typeface="FrutigerLTStd-Light"/>
              </a:rPr>
              <a:t>participating </a:t>
            </a:r>
            <a:r>
              <a:rPr lang="en-US" altLang="zh-CN" u="sng" dirty="0">
                <a:solidFill>
                  <a:srgbClr val="FF0000"/>
                </a:solidFill>
                <a:latin typeface="FrutigerLTStd-Light"/>
              </a:rPr>
              <a:t>in breakage–fusion–bridge cycles </a:t>
            </a:r>
            <a:r>
              <a:rPr lang="en-US" altLang="zh-CN" dirty="0" smtClean="0">
                <a:solidFill>
                  <a:srgbClr val="000000"/>
                </a:solidFill>
                <a:latin typeface="FrutigerLTStd-Light"/>
              </a:rPr>
              <a:t>because they no longer</a:t>
            </a:r>
            <a:r>
              <a:rPr lang="zh-CN" altLang="en-US" dirty="0" smtClean="0">
                <a:solidFill>
                  <a:srgbClr val="000000"/>
                </a:solidFill>
                <a:latin typeface="FrutigerLTStd-Light"/>
              </a:rPr>
              <a:t> </a:t>
            </a:r>
            <a:r>
              <a:rPr lang="en-US" altLang="zh-CN" dirty="0" smtClean="0">
                <a:solidFill>
                  <a:srgbClr val="000000"/>
                </a:solidFill>
                <a:latin typeface="FrutigerLTStd-Light"/>
              </a:rPr>
              <a:t>possess adequate telomeres. </a:t>
            </a:r>
          </a:p>
          <a:p>
            <a:pPr>
              <a:lnSpc>
                <a:spcPct val="150000"/>
              </a:lnSpc>
            </a:pPr>
            <a:r>
              <a:rPr lang="en-US" altLang="zh-CN" dirty="0" smtClean="0">
                <a:solidFill>
                  <a:srgbClr val="000000"/>
                </a:solidFill>
                <a:latin typeface="FrutigerLTStd-Light"/>
              </a:rPr>
              <a:t>(C) While most anaphase bridges are</a:t>
            </a:r>
            <a:r>
              <a:rPr lang="zh-CN" altLang="en-US" dirty="0" smtClean="0">
                <a:solidFill>
                  <a:srgbClr val="000000"/>
                </a:solidFill>
                <a:latin typeface="FrutigerLTStd-Light"/>
              </a:rPr>
              <a:t> </a:t>
            </a:r>
            <a:r>
              <a:rPr lang="en-US" altLang="zh-CN" dirty="0" smtClean="0">
                <a:solidFill>
                  <a:srgbClr val="000000"/>
                </a:solidFill>
                <a:latin typeface="FrutigerLTStd-Light"/>
              </a:rPr>
              <a:t>broken during </a:t>
            </a:r>
            <a:r>
              <a:rPr lang="en-US" altLang="zh-CN" dirty="0" err="1" smtClean="0">
                <a:solidFill>
                  <a:srgbClr val="000000"/>
                </a:solidFill>
                <a:latin typeface="FrutigerLTStd-Light"/>
              </a:rPr>
              <a:t>telophase</a:t>
            </a:r>
            <a:r>
              <a:rPr lang="en-US" altLang="zh-CN" dirty="0" smtClean="0">
                <a:solidFill>
                  <a:srgbClr val="000000"/>
                </a:solidFill>
                <a:latin typeface="FrutigerLTStd-Light"/>
              </a:rPr>
              <a:t> or cytokinesis, some may persist in the resulting</a:t>
            </a:r>
            <a:r>
              <a:rPr lang="zh-CN" altLang="en-US" dirty="0" smtClean="0">
                <a:solidFill>
                  <a:srgbClr val="000000"/>
                </a:solidFill>
                <a:latin typeface="FrutigerLTStd-Light"/>
              </a:rPr>
              <a:t> </a:t>
            </a:r>
            <a:r>
              <a:rPr lang="en-US" altLang="zh-CN" dirty="0" smtClean="0">
                <a:solidFill>
                  <a:srgbClr val="000000"/>
                </a:solidFill>
                <a:latin typeface="FrutigerLTStd-Light"/>
              </a:rPr>
              <a:t>interphase cells.</a:t>
            </a:r>
            <a:endParaRPr lang="zh-CN" altLang="en-US" dirty="0"/>
          </a:p>
        </p:txBody>
      </p:sp>
      <p:sp>
        <p:nvSpPr>
          <p:cNvPr id="3" name="Rectangle 2"/>
          <p:cNvSpPr/>
          <p:nvPr/>
        </p:nvSpPr>
        <p:spPr>
          <a:xfrm>
            <a:off x="5802248" y="581152"/>
            <a:ext cx="6203823" cy="1200329"/>
          </a:xfrm>
          <a:prstGeom prst="rect">
            <a:avLst/>
          </a:prstGeom>
        </p:spPr>
        <p:txBody>
          <a:bodyPr wrap="square">
            <a:spAutoFit/>
          </a:bodyPr>
          <a:lstStyle/>
          <a:p>
            <a:pPr algn="ctr"/>
            <a:r>
              <a:rPr lang="en-US" altLang="zh-CN" sz="2400" b="1" dirty="0">
                <a:solidFill>
                  <a:srgbClr val="1271FF"/>
                </a:solidFill>
                <a:latin typeface="FrutigerLTStd-Bold"/>
              </a:rPr>
              <a:t>Figure 10.16 </a:t>
            </a:r>
            <a:r>
              <a:rPr lang="en-US" altLang="zh-CN" sz="2400" b="1" dirty="0" err="1">
                <a:solidFill>
                  <a:srgbClr val="000000"/>
                </a:solidFill>
                <a:latin typeface="FrutigerLTStd-Bold"/>
              </a:rPr>
              <a:t>Dicentric</a:t>
            </a:r>
            <a:r>
              <a:rPr lang="en-US" altLang="zh-CN" sz="2400" b="1" dirty="0">
                <a:solidFill>
                  <a:srgbClr val="000000"/>
                </a:solidFill>
                <a:latin typeface="FrutigerLTStd-Bold"/>
              </a:rPr>
              <a:t> chromosomes, anaphase bridges, </a:t>
            </a:r>
            <a:r>
              <a:rPr lang="en-US" altLang="zh-CN" sz="2400" b="1" dirty="0" smtClean="0">
                <a:solidFill>
                  <a:srgbClr val="000000"/>
                </a:solidFill>
                <a:latin typeface="FrutigerLTStd-Bold"/>
              </a:rPr>
              <a:t>and</a:t>
            </a:r>
            <a:r>
              <a:rPr lang="zh-CN" altLang="en-US" sz="2400" b="1" dirty="0" smtClean="0">
                <a:solidFill>
                  <a:srgbClr val="000000"/>
                </a:solidFill>
                <a:latin typeface="FrutigerLTStd-Bold"/>
              </a:rPr>
              <a:t> </a:t>
            </a:r>
            <a:r>
              <a:rPr lang="en-US" altLang="zh-CN" sz="2400" b="1" dirty="0" err="1" smtClean="0">
                <a:solidFill>
                  <a:srgbClr val="000000"/>
                </a:solidFill>
                <a:latin typeface="FrutigerLTStd-Bold"/>
              </a:rPr>
              <a:t>internuclear</a:t>
            </a:r>
            <a:r>
              <a:rPr lang="en-US" altLang="zh-CN" sz="2400" b="1" dirty="0" smtClean="0">
                <a:solidFill>
                  <a:srgbClr val="000000"/>
                </a:solidFill>
                <a:latin typeface="FrutigerLTStd-Bold"/>
              </a:rPr>
              <a:t> </a:t>
            </a:r>
            <a:r>
              <a:rPr lang="en-US" altLang="zh-CN" sz="2400" b="1" dirty="0">
                <a:solidFill>
                  <a:srgbClr val="000000"/>
                </a:solidFill>
                <a:latin typeface="FrutigerLTStd-Bold"/>
              </a:rPr>
              <a:t>bridges </a:t>
            </a:r>
            <a:endParaRPr lang="zh-CN" altLang="en-US" sz="2400" dirty="0"/>
          </a:p>
        </p:txBody>
      </p:sp>
    </p:spTree>
    <p:extLst>
      <p:ext uri="{BB962C8B-B14F-4D97-AF65-F5344CB8AC3E}">
        <p14:creationId xmlns:p14="http://schemas.microsoft.com/office/powerpoint/2010/main" val="247079778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292352" y="1678031"/>
            <a:ext cx="9790176" cy="1311193"/>
          </a:xfrm>
          <a:prstGeom prst="rect">
            <a:avLst/>
          </a:prstGeom>
        </p:spPr>
        <p:txBody>
          <a:bodyPr wrap="square">
            <a:spAutoFit/>
          </a:bodyPr>
          <a:lstStyle/>
          <a:p>
            <a:pPr algn="ctr">
              <a:lnSpc>
                <a:spcPct val="150000"/>
              </a:lnSpc>
            </a:pPr>
            <a:r>
              <a:rPr lang="en-US" altLang="zh-CN" sz="2800" dirty="0">
                <a:solidFill>
                  <a:srgbClr val="1271FF"/>
                </a:solidFill>
                <a:latin typeface="ACaslonPro-Regular"/>
              </a:rPr>
              <a:t>10.5 Telomeres are complex molecular structures that are </a:t>
            </a:r>
            <a:r>
              <a:rPr lang="en-US" altLang="zh-CN" sz="2800" dirty="0" smtClean="0">
                <a:solidFill>
                  <a:srgbClr val="1271FF"/>
                </a:solidFill>
                <a:latin typeface="ACaslonPro-Regular"/>
              </a:rPr>
              <a:t>not easily </a:t>
            </a:r>
            <a:r>
              <a:rPr lang="en-US" altLang="zh-CN" sz="2800" dirty="0">
                <a:solidFill>
                  <a:srgbClr val="1271FF"/>
                </a:solidFill>
                <a:latin typeface="ACaslonPro-Regular"/>
              </a:rPr>
              <a:t>replicated</a:t>
            </a:r>
            <a:endParaRPr lang="zh-CN" altLang="en-US" sz="2800" dirty="0"/>
          </a:p>
        </p:txBody>
      </p:sp>
      <p:sp>
        <p:nvSpPr>
          <p:cNvPr id="4" name="Rectangle 3"/>
          <p:cNvSpPr/>
          <p:nvPr/>
        </p:nvSpPr>
        <p:spPr>
          <a:xfrm>
            <a:off x="4581070" y="4890254"/>
            <a:ext cx="3212739" cy="461665"/>
          </a:xfrm>
          <a:prstGeom prst="rect">
            <a:avLst/>
          </a:prstGeom>
        </p:spPr>
        <p:txBody>
          <a:bodyPr wrap="none">
            <a:spAutoFit/>
          </a:bodyPr>
          <a:lstStyle/>
          <a:p>
            <a:r>
              <a:rPr lang="en-US" altLang="zh-CN" sz="2400" dirty="0"/>
              <a:t>end-replication problem</a:t>
            </a:r>
            <a:endParaRPr lang="zh-CN" altLang="en-US" sz="2400" dirty="0"/>
          </a:p>
        </p:txBody>
      </p:sp>
    </p:spTree>
    <p:extLst>
      <p:ext uri="{BB962C8B-B14F-4D97-AF65-F5344CB8AC3E}">
        <p14:creationId xmlns:p14="http://schemas.microsoft.com/office/powerpoint/2010/main" val="28038956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9570" name="Picture 2" descr="figure_10_01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8384" y="1393253"/>
            <a:ext cx="8531225" cy="3870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925068" y="5703272"/>
            <a:ext cx="10634472" cy="923330"/>
          </a:xfrm>
          <a:prstGeom prst="rect">
            <a:avLst/>
          </a:prstGeom>
        </p:spPr>
        <p:txBody>
          <a:bodyPr wrap="square">
            <a:spAutoFit/>
          </a:bodyPr>
          <a:lstStyle/>
          <a:p>
            <a:r>
              <a:rPr lang="en-US" altLang="zh-CN" dirty="0" smtClean="0">
                <a:latin typeface="FrutigerLTStd-Light"/>
              </a:rPr>
              <a:t>The</a:t>
            </a:r>
            <a:r>
              <a:rPr lang="zh-CN" altLang="en-US" dirty="0" smtClean="0">
                <a:latin typeface="FrutigerLTStd-Light"/>
              </a:rPr>
              <a:t> </a:t>
            </a:r>
            <a:r>
              <a:rPr lang="en-US" altLang="zh-CN" dirty="0" smtClean="0">
                <a:latin typeface="FrutigerLTStd-Light"/>
              </a:rPr>
              <a:t>adult </a:t>
            </a:r>
            <a:r>
              <a:rPr lang="en-US" altLang="zh-CN" dirty="0">
                <a:latin typeface="FrutigerLTStd-Light"/>
              </a:rPr>
              <a:t>worm </a:t>
            </a:r>
            <a:r>
              <a:rPr lang="en-US" altLang="zh-CN" i="1" dirty="0" err="1">
                <a:latin typeface="FrutigerLTStd-LightItalic"/>
              </a:rPr>
              <a:t>Caenorhabditis</a:t>
            </a:r>
            <a:r>
              <a:rPr lang="en-US" altLang="zh-CN" i="1" dirty="0">
                <a:latin typeface="FrutigerLTStd-LightItalic"/>
              </a:rPr>
              <a:t> </a:t>
            </a:r>
            <a:r>
              <a:rPr lang="en-US" altLang="zh-CN" i="1" dirty="0" err="1" smtClean="0">
                <a:latin typeface="FrutigerLTStd-LightItalic"/>
              </a:rPr>
              <a:t>elegans</a:t>
            </a:r>
            <a:r>
              <a:rPr lang="zh-CN" altLang="en-US" i="1" dirty="0" smtClean="0">
                <a:latin typeface="FrutigerLTStd-LightItalic"/>
              </a:rPr>
              <a:t>（线虫）</a:t>
            </a:r>
            <a:r>
              <a:rPr lang="en-US" altLang="zh-CN" i="1" dirty="0" smtClean="0">
                <a:latin typeface="FrutigerLTStd-LightItalic"/>
              </a:rPr>
              <a:t> </a:t>
            </a:r>
            <a:r>
              <a:rPr lang="en-US" altLang="zh-CN" dirty="0" smtClean="0">
                <a:latin typeface="FrutigerLTStd-Light"/>
              </a:rPr>
              <a:t>is</a:t>
            </a:r>
            <a:r>
              <a:rPr lang="zh-CN" altLang="en-US" dirty="0" smtClean="0">
                <a:latin typeface="FrutigerLTStd-Light"/>
              </a:rPr>
              <a:t> </a:t>
            </a:r>
            <a:r>
              <a:rPr lang="en-US" altLang="zh-CN" dirty="0" smtClean="0">
                <a:latin typeface="FrutigerLTStd-Light"/>
              </a:rPr>
              <a:t>composed </a:t>
            </a:r>
            <a:r>
              <a:rPr lang="en-US" altLang="zh-CN" dirty="0">
                <a:latin typeface="FrutigerLTStd-Light"/>
              </a:rPr>
              <a:t>of </a:t>
            </a:r>
            <a:r>
              <a:rPr lang="en-US" altLang="zh-CN" u="sng" dirty="0">
                <a:solidFill>
                  <a:srgbClr val="FF0000"/>
                </a:solidFill>
                <a:latin typeface="FrutigerLTStd-Light"/>
              </a:rPr>
              <a:t>959 somatic cells</a:t>
            </a:r>
            <a:r>
              <a:rPr lang="en-US" altLang="zh-CN" dirty="0">
                <a:latin typeface="FrutigerLTStd-Light"/>
              </a:rPr>
              <a:t>, and </a:t>
            </a:r>
            <a:r>
              <a:rPr lang="en-US" altLang="zh-CN" dirty="0" smtClean="0">
                <a:latin typeface="FrutigerLTStd-Light"/>
              </a:rPr>
              <a:t>the</a:t>
            </a:r>
            <a:r>
              <a:rPr lang="zh-CN" altLang="en-US" dirty="0" smtClean="0">
                <a:latin typeface="FrutigerLTStd-Light"/>
              </a:rPr>
              <a:t> </a:t>
            </a:r>
            <a:r>
              <a:rPr lang="en-US" altLang="zh-CN" dirty="0" smtClean="0">
                <a:latin typeface="FrutigerLTStd-Light"/>
              </a:rPr>
              <a:t>lines </a:t>
            </a:r>
            <a:r>
              <a:rPr lang="en-US" altLang="zh-CN" dirty="0">
                <a:latin typeface="FrutigerLTStd-Light"/>
              </a:rPr>
              <a:t>of descent of all cells in this </a:t>
            </a:r>
            <a:r>
              <a:rPr lang="en-US" altLang="zh-CN" dirty="0" smtClean="0">
                <a:latin typeface="FrutigerLTStd-Light"/>
              </a:rPr>
              <a:t>worm</a:t>
            </a:r>
            <a:r>
              <a:rPr lang="zh-CN" altLang="en-US" dirty="0" smtClean="0">
                <a:latin typeface="FrutigerLTStd-Light"/>
              </a:rPr>
              <a:t> </a:t>
            </a:r>
            <a:r>
              <a:rPr lang="en-US" altLang="zh-CN" dirty="0" smtClean="0">
                <a:latin typeface="FrutigerLTStd-Light"/>
              </a:rPr>
              <a:t>have </a:t>
            </a:r>
            <a:r>
              <a:rPr lang="en-US" altLang="zh-CN" dirty="0">
                <a:latin typeface="FrutigerLTStd-Light"/>
              </a:rPr>
              <a:t>been traced with precision </a:t>
            </a:r>
            <a:r>
              <a:rPr lang="en-US" altLang="zh-CN" dirty="0" smtClean="0">
                <a:latin typeface="FrutigerLTStd-Light"/>
              </a:rPr>
              <a:t>back</a:t>
            </a:r>
            <a:r>
              <a:rPr lang="zh-CN" altLang="en-US" dirty="0" smtClean="0">
                <a:latin typeface="FrutigerLTStd-Light"/>
              </a:rPr>
              <a:t> </a:t>
            </a:r>
            <a:r>
              <a:rPr lang="en-US" altLang="zh-CN" dirty="0" smtClean="0">
                <a:latin typeface="FrutigerLTStd-Light"/>
              </a:rPr>
              <a:t>to </a:t>
            </a:r>
            <a:r>
              <a:rPr lang="en-US" altLang="zh-CN" dirty="0">
                <a:latin typeface="FrutigerLTStd-Light"/>
              </a:rPr>
              <a:t>the fertilized egg.</a:t>
            </a:r>
            <a:endParaRPr lang="zh-CN" altLang="en-US" dirty="0"/>
          </a:p>
        </p:txBody>
      </p:sp>
      <p:sp>
        <p:nvSpPr>
          <p:cNvPr id="4" name="Rectangle 3"/>
          <p:cNvSpPr/>
          <p:nvPr/>
        </p:nvSpPr>
        <p:spPr>
          <a:xfrm>
            <a:off x="1072896" y="430339"/>
            <a:ext cx="10338816" cy="523220"/>
          </a:xfrm>
          <a:prstGeom prst="rect">
            <a:avLst/>
          </a:prstGeom>
        </p:spPr>
        <p:txBody>
          <a:bodyPr wrap="square">
            <a:spAutoFit/>
          </a:bodyPr>
          <a:lstStyle/>
          <a:p>
            <a:r>
              <a:rPr lang="en-US" altLang="zh-CN" sz="2800" b="1" dirty="0">
                <a:solidFill>
                  <a:srgbClr val="1271FF"/>
                </a:solidFill>
                <a:latin typeface="FrutigerLTStd-Bold"/>
              </a:rPr>
              <a:t>Figure 10.1 </a:t>
            </a:r>
            <a:r>
              <a:rPr lang="en-US" altLang="zh-CN" sz="2800" b="1" dirty="0">
                <a:solidFill>
                  <a:srgbClr val="000000"/>
                </a:solidFill>
                <a:latin typeface="FrutigerLTStd-Bold"/>
              </a:rPr>
              <a:t>The pedigree of </a:t>
            </a:r>
            <a:r>
              <a:rPr lang="en-US" altLang="zh-CN" sz="2800" b="1" dirty="0" smtClean="0">
                <a:solidFill>
                  <a:srgbClr val="000000"/>
                </a:solidFill>
                <a:latin typeface="FrutigerLTStd-Bold"/>
              </a:rPr>
              <a:t>cells in </a:t>
            </a:r>
            <a:r>
              <a:rPr lang="en-US" altLang="zh-CN" sz="2800" b="1" dirty="0">
                <a:solidFill>
                  <a:srgbClr val="000000"/>
                </a:solidFill>
                <a:latin typeface="FrutigerLTStd-Bold"/>
              </a:rPr>
              <a:t>the body of a worm</a:t>
            </a:r>
            <a:endParaRPr lang="zh-CN" altLang="en-US" sz="2800" dirty="0"/>
          </a:p>
        </p:txBody>
      </p:sp>
    </p:spTree>
    <p:extLst>
      <p:ext uri="{BB962C8B-B14F-4D97-AF65-F5344CB8AC3E}">
        <p14:creationId xmlns:p14="http://schemas.microsoft.com/office/powerpoint/2010/main" val="383625289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02" name="Picture 2" descr="figure_10_1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1748" y="2037505"/>
            <a:ext cx="10108484" cy="27539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1839750" y="482944"/>
            <a:ext cx="8477001" cy="584775"/>
          </a:xfrm>
          <a:prstGeom prst="rect">
            <a:avLst/>
          </a:prstGeom>
        </p:spPr>
        <p:txBody>
          <a:bodyPr wrap="none">
            <a:spAutoFit/>
          </a:bodyPr>
          <a:lstStyle/>
          <a:p>
            <a:r>
              <a:rPr lang="en-US" altLang="zh-CN" sz="2800" b="1" dirty="0">
                <a:solidFill>
                  <a:srgbClr val="1271FF"/>
                </a:solidFill>
                <a:latin typeface="FrutigerLTStd-Bold"/>
              </a:rPr>
              <a:t>Figure 10.17 </a:t>
            </a:r>
            <a:r>
              <a:rPr lang="en-US" altLang="zh-CN" sz="2800" b="1" dirty="0">
                <a:solidFill>
                  <a:srgbClr val="000000"/>
                </a:solidFill>
                <a:latin typeface="FrutigerLTStd-Bold"/>
              </a:rPr>
              <a:t>The 3</a:t>
            </a:r>
            <a:r>
              <a:rPr lang="en-US" altLang="zh-CN" sz="3200" b="1" dirty="0">
                <a:solidFill>
                  <a:srgbClr val="000000"/>
                </a:solidFill>
                <a:latin typeface="TimesNewRomanPS-BoldMT"/>
              </a:rPr>
              <a:t>ʹ </a:t>
            </a:r>
            <a:r>
              <a:rPr lang="en-US" altLang="zh-CN" sz="2800" b="1" dirty="0">
                <a:solidFill>
                  <a:srgbClr val="000000"/>
                </a:solidFill>
                <a:latin typeface="FrutigerLTStd-Bold"/>
              </a:rPr>
              <a:t>overhang of </a:t>
            </a:r>
            <a:r>
              <a:rPr lang="en-US" altLang="zh-CN" sz="2800" b="1" dirty="0" err="1">
                <a:solidFill>
                  <a:srgbClr val="000000"/>
                </a:solidFill>
                <a:latin typeface="FrutigerLTStd-Bold"/>
              </a:rPr>
              <a:t>telomeric</a:t>
            </a:r>
            <a:r>
              <a:rPr lang="en-US" altLang="zh-CN" sz="2800" b="1" dirty="0">
                <a:solidFill>
                  <a:srgbClr val="000000"/>
                </a:solidFill>
                <a:latin typeface="FrutigerLTStd-Bold"/>
              </a:rPr>
              <a:t> DNA </a:t>
            </a:r>
            <a:endParaRPr lang="zh-CN" altLang="en-US" sz="2800" dirty="0"/>
          </a:p>
        </p:txBody>
      </p:sp>
      <p:sp>
        <p:nvSpPr>
          <p:cNvPr id="4" name="Rectangle 3"/>
          <p:cNvSpPr/>
          <p:nvPr/>
        </p:nvSpPr>
        <p:spPr>
          <a:xfrm>
            <a:off x="1347215" y="5761242"/>
            <a:ext cx="9653017" cy="646331"/>
          </a:xfrm>
          <a:prstGeom prst="rect">
            <a:avLst/>
          </a:prstGeom>
        </p:spPr>
        <p:txBody>
          <a:bodyPr wrap="square">
            <a:spAutoFit/>
          </a:bodyPr>
          <a:lstStyle/>
          <a:p>
            <a:r>
              <a:rPr lang="en-US" altLang="zh-CN" dirty="0">
                <a:latin typeface="UtopiaStd-Regular"/>
              </a:rPr>
              <a:t>This overhanging strand is often found in a most unusual molecular </a:t>
            </a:r>
            <a:r>
              <a:rPr lang="en-US" altLang="zh-CN" dirty="0" smtClean="0">
                <a:latin typeface="UtopiaStd-Regular"/>
              </a:rPr>
              <a:t>configuration termed </a:t>
            </a:r>
            <a:r>
              <a:rPr lang="en-US" altLang="zh-CN" dirty="0">
                <a:latin typeface="UtopiaStd-Regular"/>
              </a:rPr>
              <a:t>the </a:t>
            </a:r>
            <a:r>
              <a:rPr lang="en-US" altLang="zh-CN" b="1" dirty="0">
                <a:latin typeface="UtopiaStd-Bold"/>
              </a:rPr>
              <a:t>t-loop</a:t>
            </a:r>
            <a:r>
              <a:rPr lang="en-US" altLang="zh-CN" dirty="0">
                <a:latin typeface="UtopiaStd-Regular"/>
              </a:rPr>
              <a:t>. It was discovered in the late </a:t>
            </a:r>
            <a:r>
              <a:rPr lang="en-US" altLang="zh-CN" dirty="0" smtClean="0">
                <a:latin typeface="UtopiaStd-Regular"/>
              </a:rPr>
              <a:t>1990s with </a:t>
            </a:r>
            <a:r>
              <a:rPr lang="en-US" altLang="zh-CN" dirty="0">
                <a:latin typeface="UtopiaStd-Regular"/>
              </a:rPr>
              <a:t>electron </a:t>
            </a:r>
            <a:r>
              <a:rPr lang="en-US" altLang="zh-CN" dirty="0" smtClean="0">
                <a:latin typeface="UtopiaStd-Regular"/>
              </a:rPr>
              <a:t>microscopy.</a:t>
            </a:r>
            <a:endParaRPr lang="zh-CN" altLang="en-US" dirty="0"/>
          </a:p>
        </p:txBody>
      </p:sp>
    </p:spTree>
    <p:extLst>
      <p:ext uri="{BB962C8B-B14F-4D97-AF65-F5344CB8AC3E}">
        <p14:creationId xmlns:p14="http://schemas.microsoft.com/office/powerpoint/2010/main" val="135363419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4626" name="Picture 2" descr="figure_10_1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40917" y="959613"/>
            <a:ext cx="8520113" cy="3540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532861" y="4623195"/>
            <a:ext cx="11659139" cy="2092881"/>
          </a:xfrm>
          <a:prstGeom prst="rect">
            <a:avLst/>
          </a:prstGeom>
        </p:spPr>
        <p:txBody>
          <a:bodyPr wrap="square">
            <a:spAutoFit/>
          </a:bodyPr>
          <a:lstStyle/>
          <a:p>
            <a:r>
              <a:rPr lang="en-US" altLang="zh-CN" dirty="0" smtClean="0">
                <a:solidFill>
                  <a:srgbClr val="000000"/>
                </a:solidFill>
                <a:latin typeface="FrutigerLTStd-Light"/>
              </a:rPr>
              <a:t>(</a:t>
            </a:r>
            <a:r>
              <a:rPr lang="en-US" altLang="zh-CN" dirty="0">
                <a:solidFill>
                  <a:srgbClr val="000000"/>
                </a:solidFill>
                <a:latin typeface="FrutigerLTStd-Light"/>
              </a:rPr>
              <a:t>A) Purification of </a:t>
            </a:r>
            <a:r>
              <a:rPr lang="en-US" altLang="zh-CN" dirty="0" err="1" smtClean="0">
                <a:solidFill>
                  <a:srgbClr val="000000"/>
                </a:solidFill>
                <a:latin typeface="FrutigerLTStd-Light"/>
              </a:rPr>
              <a:t>telomeric</a:t>
            </a:r>
            <a:r>
              <a:rPr lang="zh-CN" altLang="en-US" dirty="0" smtClean="0">
                <a:solidFill>
                  <a:srgbClr val="000000"/>
                </a:solidFill>
                <a:latin typeface="FrutigerLTStd-Light"/>
              </a:rPr>
              <a:t> </a:t>
            </a:r>
            <a:r>
              <a:rPr lang="en-US" altLang="zh-CN" dirty="0" smtClean="0">
                <a:solidFill>
                  <a:srgbClr val="000000"/>
                </a:solidFill>
                <a:latin typeface="FrutigerLTStd-Light"/>
              </a:rPr>
              <a:t>DNA </a:t>
            </a:r>
            <a:r>
              <a:rPr lang="en-US" altLang="zh-CN" dirty="0">
                <a:solidFill>
                  <a:srgbClr val="000000"/>
                </a:solidFill>
                <a:latin typeface="FrutigerLTStd-Light"/>
              </a:rPr>
              <a:t>from mouse cells </a:t>
            </a:r>
            <a:r>
              <a:rPr lang="en-US" altLang="zh-CN" dirty="0" smtClean="0">
                <a:solidFill>
                  <a:srgbClr val="000000"/>
                </a:solidFill>
                <a:latin typeface="FrutigerLTStd-Light"/>
              </a:rPr>
              <a:t>reveals</a:t>
            </a:r>
            <a:r>
              <a:rPr lang="en-US" altLang="zh-CN" dirty="0">
                <a:solidFill>
                  <a:srgbClr val="000000"/>
                </a:solidFill>
                <a:latin typeface="FrutigerLTStd-Light"/>
              </a:rPr>
              <a:t>, upon </a:t>
            </a:r>
            <a:r>
              <a:rPr lang="en-US" altLang="zh-CN" dirty="0" smtClean="0">
                <a:solidFill>
                  <a:srgbClr val="000000"/>
                </a:solidFill>
                <a:latin typeface="FrutigerLTStd-Light"/>
              </a:rPr>
              <a:t>electron</a:t>
            </a:r>
            <a:r>
              <a:rPr lang="zh-CN" altLang="en-US" dirty="0" smtClean="0">
                <a:solidFill>
                  <a:srgbClr val="000000"/>
                </a:solidFill>
                <a:latin typeface="FrutigerLTStd-Light"/>
              </a:rPr>
              <a:t> </a:t>
            </a:r>
            <a:r>
              <a:rPr lang="en-US" altLang="zh-CN" dirty="0" smtClean="0">
                <a:solidFill>
                  <a:srgbClr val="000000"/>
                </a:solidFill>
                <a:latin typeface="FrutigerLTStd-Light"/>
              </a:rPr>
              <a:t>microscopy</a:t>
            </a:r>
            <a:r>
              <a:rPr lang="en-US" altLang="zh-CN" dirty="0">
                <a:solidFill>
                  <a:srgbClr val="000000"/>
                </a:solidFill>
                <a:latin typeface="FrutigerLTStd-Light"/>
              </a:rPr>
              <a:t>, </a:t>
            </a:r>
            <a:r>
              <a:rPr lang="en-US" altLang="zh-CN" dirty="0" smtClean="0">
                <a:solidFill>
                  <a:srgbClr val="000000"/>
                </a:solidFill>
                <a:latin typeface="FrutigerLTStd-Light"/>
              </a:rPr>
              <a:t>lariats</a:t>
            </a:r>
            <a:r>
              <a:rPr lang="zh-CN" altLang="en-US" dirty="0" smtClean="0">
                <a:solidFill>
                  <a:srgbClr val="000000"/>
                </a:solidFill>
                <a:latin typeface="FrutigerLTStd-Light"/>
              </a:rPr>
              <a:t>（</a:t>
            </a:r>
            <a:r>
              <a:rPr lang="zh-CN" altLang="en-US" dirty="0"/>
              <a:t>套索</a:t>
            </a:r>
            <a:r>
              <a:rPr lang="zh-CN" altLang="en-US" dirty="0" smtClean="0">
                <a:solidFill>
                  <a:srgbClr val="000000"/>
                </a:solidFill>
                <a:latin typeface="FrutigerLTStd-Light"/>
              </a:rPr>
              <a:t>）</a:t>
            </a:r>
            <a:r>
              <a:rPr lang="en-US" altLang="zh-CN" dirty="0" smtClean="0">
                <a:solidFill>
                  <a:srgbClr val="000000"/>
                </a:solidFill>
                <a:latin typeface="FrutigerLTStd-Light"/>
              </a:rPr>
              <a:t>, </a:t>
            </a:r>
            <a:r>
              <a:rPr lang="en-US" altLang="zh-CN" dirty="0">
                <a:solidFill>
                  <a:srgbClr val="000000"/>
                </a:solidFill>
                <a:latin typeface="FrutigerLTStd-Light"/>
              </a:rPr>
              <a:t>called </a:t>
            </a:r>
            <a:r>
              <a:rPr lang="en-US" altLang="zh-CN" i="1" dirty="0">
                <a:solidFill>
                  <a:srgbClr val="000000"/>
                </a:solidFill>
                <a:latin typeface="FrutigerLTStd-LightItalic"/>
              </a:rPr>
              <a:t>t-loops</a:t>
            </a:r>
            <a:r>
              <a:rPr lang="en-US" altLang="zh-CN" dirty="0">
                <a:solidFill>
                  <a:srgbClr val="000000"/>
                </a:solidFill>
                <a:latin typeface="FrutigerLTStd-Light"/>
              </a:rPr>
              <a:t>, at the ends of chromosomal DNA.</a:t>
            </a:r>
          </a:p>
          <a:p>
            <a:r>
              <a:rPr lang="en-US" altLang="zh-CN" dirty="0">
                <a:solidFill>
                  <a:srgbClr val="000000"/>
                </a:solidFill>
                <a:latin typeface="FrutigerLTStd-Light"/>
              </a:rPr>
              <a:t>(B) This drawing of the t-loop indicates that the 3</a:t>
            </a:r>
            <a:r>
              <a:rPr lang="en-US" altLang="zh-CN" sz="2000" dirty="0">
                <a:solidFill>
                  <a:srgbClr val="000000"/>
                </a:solidFill>
                <a:latin typeface="TimesNewRomanPSMT"/>
              </a:rPr>
              <a:t>ʹ </a:t>
            </a:r>
            <a:r>
              <a:rPr lang="en-US" altLang="zh-CN" dirty="0" smtClean="0">
                <a:solidFill>
                  <a:srgbClr val="000000"/>
                </a:solidFill>
                <a:latin typeface="FrutigerLTStd-Light"/>
              </a:rPr>
              <a:t>overhanging</a:t>
            </a:r>
            <a:r>
              <a:rPr lang="zh-CN" altLang="en-US" dirty="0" smtClean="0">
                <a:solidFill>
                  <a:srgbClr val="000000"/>
                </a:solidFill>
                <a:latin typeface="FrutigerLTStd-Light"/>
              </a:rPr>
              <a:t> </a:t>
            </a:r>
            <a:r>
              <a:rPr lang="en-US" altLang="zh-CN" dirty="0" smtClean="0">
                <a:solidFill>
                  <a:srgbClr val="000000"/>
                </a:solidFill>
                <a:latin typeface="FrutigerLTStd-Light"/>
              </a:rPr>
              <a:t>end </a:t>
            </a:r>
            <a:r>
              <a:rPr lang="en-US" altLang="zh-CN" dirty="0">
                <a:solidFill>
                  <a:srgbClr val="000000"/>
                </a:solidFill>
                <a:latin typeface="FrutigerLTStd-Light"/>
              </a:rPr>
              <a:t>of the G-rich strand (</a:t>
            </a:r>
            <a:r>
              <a:rPr lang="en-US" altLang="zh-CN" i="1" dirty="0">
                <a:solidFill>
                  <a:srgbClr val="000000"/>
                </a:solidFill>
                <a:latin typeface="FrutigerLTStd-LightItalic"/>
              </a:rPr>
              <a:t>pink</a:t>
            </a:r>
            <a:r>
              <a:rPr lang="en-US" altLang="zh-CN" dirty="0">
                <a:solidFill>
                  <a:srgbClr val="000000"/>
                </a:solidFill>
                <a:latin typeface="FrutigerLTStd-Light"/>
              </a:rPr>
              <a:t>) is annealed to a small region </a:t>
            </a:r>
            <a:r>
              <a:rPr lang="en-US" altLang="zh-CN" dirty="0" smtClean="0">
                <a:solidFill>
                  <a:srgbClr val="000000"/>
                </a:solidFill>
                <a:latin typeface="FrutigerLTStd-Light"/>
              </a:rPr>
              <a:t>of</a:t>
            </a:r>
            <a:r>
              <a:rPr lang="zh-CN" altLang="en-US" dirty="0" smtClean="0">
                <a:solidFill>
                  <a:srgbClr val="000000"/>
                </a:solidFill>
                <a:latin typeface="FrutigerLTStd-Light"/>
              </a:rPr>
              <a:t> </a:t>
            </a:r>
            <a:r>
              <a:rPr lang="en-US" altLang="zh-CN" dirty="0" smtClean="0">
                <a:solidFill>
                  <a:srgbClr val="000000"/>
                </a:solidFill>
                <a:latin typeface="FrutigerLTStd-Light"/>
              </a:rPr>
              <a:t>the </a:t>
            </a:r>
            <a:r>
              <a:rPr lang="en-US" altLang="zh-CN" dirty="0">
                <a:solidFill>
                  <a:srgbClr val="000000"/>
                </a:solidFill>
                <a:latin typeface="FrutigerLTStd-Light"/>
              </a:rPr>
              <a:t>C-rich strand (</a:t>
            </a:r>
            <a:r>
              <a:rPr lang="en-US" altLang="zh-CN" i="1" dirty="0">
                <a:solidFill>
                  <a:srgbClr val="000000"/>
                </a:solidFill>
                <a:latin typeface="FrutigerLTStd-LightItalic"/>
              </a:rPr>
              <a:t>blue</a:t>
            </a:r>
            <a:r>
              <a:rPr lang="en-US" altLang="zh-CN" dirty="0">
                <a:solidFill>
                  <a:srgbClr val="000000"/>
                </a:solidFill>
                <a:latin typeface="FrutigerLTStd-Light"/>
              </a:rPr>
              <a:t>), causing the formation of a </a:t>
            </a:r>
            <a:r>
              <a:rPr lang="en-US" altLang="zh-CN" dirty="0" smtClean="0">
                <a:solidFill>
                  <a:srgbClr val="000000"/>
                </a:solidFill>
                <a:latin typeface="FrutigerLTStd-Light"/>
              </a:rPr>
              <a:t>displacement</a:t>
            </a:r>
            <a:r>
              <a:rPr lang="zh-CN" altLang="en-US" dirty="0" smtClean="0">
                <a:solidFill>
                  <a:srgbClr val="000000"/>
                </a:solidFill>
                <a:latin typeface="FrutigerLTStd-Light"/>
              </a:rPr>
              <a:t> </a:t>
            </a:r>
            <a:r>
              <a:rPr lang="en-US" altLang="zh-CN" dirty="0" smtClean="0">
                <a:solidFill>
                  <a:srgbClr val="000000"/>
                </a:solidFill>
                <a:latin typeface="FrutigerLTStd-Light"/>
              </a:rPr>
              <a:t>(D-</a:t>
            </a:r>
            <a:r>
              <a:rPr lang="en-US" altLang="zh-CN" dirty="0">
                <a:solidFill>
                  <a:srgbClr val="000000"/>
                </a:solidFill>
                <a:latin typeface="FrutigerLTStd-Light"/>
              </a:rPr>
              <a:t>) loop (</a:t>
            </a:r>
            <a:r>
              <a:rPr lang="en-US" altLang="zh-CN" i="1" dirty="0">
                <a:solidFill>
                  <a:srgbClr val="000000"/>
                </a:solidFill>
                <a:latin typeface="FrutigerLTStd-LightItalic"/>
              </a:rPr>
              <a:t>pink strand</a:t>
            </a:r>
            <a:r>
              <a:rPr lang="en-US" altLang="zh-CN" dirty="0">
                <a:solidFill>
                  <a:srgbClr val="000000"/>
                </a:solidFill>
                <a:latin typeface="FrutigerLTStd-Light"/>
              </a:rPr>
              <a:t>). </a:t>
            </a:r>
            <a:endParaRPr lang="en-US" altLang="zh-CN" dirty="0" smtClean="0">
              <a:solidFill>
                <a:srgbClr val="000000"/>
              </a:solidFill>
              <a:latin typeface="FrutigerLTStd-Light"/>
            </a:endParaRPr>
          </a:p>
          <a:p>
            <a:r>
              <a:rPr lang="en-US" altLang="zh-CN" dirty="0" smtClean="0">
                <a:solidFill>
                  <a:srgbClr val="000000"/>
                </a:solidFill>
                <a:latin typeface="FrutigerLTStd-Light"/>
              </a:rPr>
              <a:t>(</a:t>
            </a:r>
            <a:r>
              <a:rPr lang="en-US" altLang="zh-CN" dirty="0">
                <a:solidFill>
                  <a:srgbClr val="000000"/>
                </a:solidFill>
                <a:latin typeface="FrutigerLTStd-Light"/>
              </a:rPr>
              <a:t>C) The t-loop is illustrated </a:t>
            </a:r>
            <a:r>
              <a:rPr lang="en-US" altLang="zh-CN" dirty="0" smtClean="0">
                <a:solidFill>
                  <a:srgbClr val="000000"/>
                </a:solidFill>
                <a:latin typeface="FrutigerLTStd-Light"/>
              </a:rPr>
              <a:t>once</a:t>
            </a:r>
            <a:r>
              <a:rPr lang="zh-CN" altLang="en-US" dirty="0" smtClean="0">
                <a:solidFill>
                  <a:srgbClr val="000000"/>
                </a:solidFill>
                <a:latin typeface="FrutigerLTStd-Light"/>
              </a:rPr>
              <a:t> </a:t>
            </a:r>
            <a:r>
              <a:rPr lang="en-US" altLang="zh-CN" dirty="0" smtClean="0">
                <a:solidFill>
                  <a:srgbClr val="000000"/>
                </a:solidFill>
                <a:latin typeface="FrutigerLTStd-Light"/>
              </a:rPr>
              <a:t>again</a:t>
            </a:r>
            <a:r>
              <a:rPr lang="en-US" altLang="zh-CN" dirty="0">
                <a:solidFill>
                  <a:srgbClr val="000000"/>
                </a:solidFill>
                <a:latin typeface="FrutigerLTStd-Light"/>
              </a:rPr>
              <a:t>, on this occasion with the double helices drawn and </a:t>
            </a:r>
            <a:r>
              <a:rPr lang="en-US" altLang="zh-CN" dirty="0" smtClean="0">
                <a:solidFill>
                  <a:srgbClr val="000000"/>
                </a:solidFill>
                <a:latin typeface="FrutigerLTStd-Light"/>
              </a:rPr>
              <a:t>the</a:t>
            </a:r>
            <a:r>
              <a:rPr lang="zh-CN" altLang="en-US" dirty="0" smtClean="0">
                <a:solidFill>
                  <a:srgbClr val="000000"/>
                </a:solidFill>
                <a:latin typeface="FrutigerLTStd-Light"/>
              </a:rPr>
              <a:t> </a:t>
            </a:r>
            <a:r>
              <a:rPr lang="en-US" altLang="zh-CN" dirty="0" smtClean="0">
                <a:solidFill>
                  <a:srgbClr val="000000"/>
                </a:solidFill>
                <a:latin typeface="FrutigerLTStd-Light"/>
              </a:rPr>
              <a:t>3</a:t>
            </a:r>
            <a:r>
              <a:rPr lang="en-US" altLang="zh-CN" sz="2000" dirty="0">
                <a:solidFill>
                  <a:srgbClr val="000000"/>
                </a:solidFill>
                <a:latin typeface="TimesNewRomanPSMT"/>
              </a:rPr>
              <a:t>ʹ </a:t>
            </a:r>
            <a:r>
              <a:rPr lang="en-US" altLang="zh-CN" dirty="0">
                <a:solidFill>
                  <a:srgbClr val="000000"/>
                </a:solidFill>
                <a:latin typeface="FrutigerLTStd-Light"/>
              </a:rPr>
              <a:t>overhanging end emphasized in a heavier </a:t>
            </a:r>
            <a:r>
              <a:rPr lang="en-US" altLang="zh-CN" i="1" dirty="0">
                <a:solidFill>
                  <a:srgbClr val="000000"/>
                </a:solidFill>
                <a:latin typeface="FrutigerLTStd-LightItalic"/>
              </a:rPr>
              <a:t>pink </a:t>
            </a:r>
            <a:r>
              <a:rPr lang="en-US" altLang="zh-CN" dirty="0" smtClean="0">
                <a:solidFill>
                  <a:srgbClr val="000000"/>
                </a:solidFill>
                <a:latin typeface="FrutigerLTStd-Light"/>
              </a:rPr>
              <a:t>line. </a:t>
            </a:r>
            <a:endParaRPr lang="zh-CN" altLang="en-US" dirty="0"/>
          </a:p>
        </p:txBody>
      </p:sp>
      <p:sp>
        <p:nvSpPr>
          <p:cNvPr id="3" name="Rectangle 2"/>
          <p:cNvSpPr/>
          <p:nvPr/>
        </p:nvSpPr>
        <p:spPr>
          <a:xfrm>
            <a:off x="2670538" y="308666"/>
            <a:ext cx="6886822" cy="523220"/>
          </a:xfrm>
          <a:prstGeom prst="rect">
            <a:avLst/>
          </a:prstGeom>
        </p:spPr>
        <p:txBody>
          <a:bodyPr wrap="none">
            <a:spAutoFit/>
          </a:bodyPr>
          <a:lstStyle/>
          <a:p>
            <a:r>
              <a:rPr lang="en-US" altLang="zh-CN" sz="2800" b="1" dirty="0">
                <a:solidFill>
                  <a:srgbClr val="1271FF"/>
                </a:solidFill>
                <a:latin typeface="FrutigerLTStd-Bold"/>
              </a:rPr>
              <a:t>Figure 10.18 </a:t>
            </a:r>
            <a:r>
              <a:rPr lang="en-US" altLang="zh-CN" sz="2800" b="1" dirty="0">
                <a:solidFill>
                  <a:srgbClr val="000000"/>
                </a:solidFill>
                <a:latin typeface="FrutigerLTStd-Bold"/>
              </a:rPr>
              <a:t>Structure of the t-loop </a:t>
            </a:r>
            <a:endParaRPr lang="zh-CN" altLang="en-US" sz="2800" dirty="0"/>
          </a:p>
        </p:txBody>
      </p:sp>
    </p:spTree>
    <p:extLst>
      <p:ext uri="{BB962C8B-B14F-4D97-AF65-F5344CB8AC3E}">
        <p14:creationId xmlns:p14="http://schemas.microsoft.com/office/powerpoint/2010/main" val="230914512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9746" name="Picture 2" descr="figure_10_19a"/>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0577" y="1920240"/>
            <a:ext cx="5635431" cy="3842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5926008" y="2533287"/>
            <a:ext cx="5917787" cy="2616101"/>
          </a:xfrm>
          <a:prstGeom prst="rect">
            <a:avLst/>
          </a:prstGeom>
        </p:spPr>
        <p:txBody>
          <a:bodyPr wrap="square">
            <a:spAutoFit/>
          </a:bodyPr>
          <a:lstStyle/>
          <a:p>
            <a:r>
              <a:rPr lang="en-US" altLang="zh-CN" dirty="0" smtClean="0">
                <a:solidFill>
                  <a:srgbClr val="000000"/>
                </a:solidFill>
                <a:latin typeface="FrutigerLTStd-Light"/>
              </a:rPr>
              <a:t>(</a:t>
            </a:r>
            <a:r>
              <a:rPr lang="en-US" altLang="zh-CN" dirty="0">
                <a:solidFill>
                  <a:srgbClr val="000000"/>
                </a:solidFill>
                <a:latin typeface="FrutigerLTStd-Light"/>
              </a:rPr>
              <a:t>A) In addition to its </a:t>
            </a:r>
            <a:r>
              <a:rPr lang="en-US" altLang="zh-CN" dirty="0" smtClean="0">
                <a:solidFill>
                  <a:srgbClr val="000000"/>
                </a:solidFill>
                <a:latin typeface="FrutigerLTStd-Light"/>
              </a:rPr>
              <a:t>complex structure, </a:t>
            </a:r>
            <a:r>
              <a:rPr lang="en-US" altLang="zh-CN" dirty="0" err="1" smtClean="0">
                <a:solidFill>
                  <a:srgbClr val="000000"/>
                </a:solidFill>
                <a:latin typeface="FrutigerLTStd-Light"/>
              </a:rPr>
              <a:t>telomeric</a:t>
            </a:r>
            <a:r>
              <a:rPr lang="en-US" altLang="zh-CN" dirty="0" smtClean="0">
                <a:solidFill>
                  <a:srgbClr val="000000"/>
                </a:solidFill>
                <a:latin typeface="FrutigerLTStd-Light"/>
              </a:rPr>
              <a:t> DNA </a:t>
            </a:r>
            <a:r>
              <a:rPr lang="en-US" altLang="zh-CN" dirty="0">
                <a:solidFill>
                  <a:srgbClr val="000000"/>
                </a:solidFill>
                <a:latin typeface="FrutigerLTStd-Light"/>
              </a:rPr>
              <a:t>is protected from degradation by </a:t>
            </a:r>
            <a:r>
              <a:rPr lang="en-US" altLang="zh-CN" dirty="0" smtClean="0">
                <a:solidFill>
                  <a:srgbClr val="000000"/>
                </a:solidFill>
                <a:latin typeface="FrutigerLTStd-Light"/>
              </a:rPr>
              <a:t>a group </a:t>
            </a:r>
            <a:r>
              <a:rPr lang="en-US" altLang="zh-CN" dirty="0">
                <a:solidFill>
                  <a:srgbClr val="000000"/>
                </a:solidFill>
                <a:latin typeface="FrutigerLTStd-Light"/>
              </a:rPr>
              <a:t>of physically associated </a:t>
            </a:r>
            <a:r>
              <a:rPr lang="en-US" altLang="zh-CN" dirty="0" smtClean="0">
                <a:solidFill>
                  <a:srgbClr val="000000"/>
                </a:solidFill>
                <a:latin typeface="FrutigerLTStd-Light"/>
              </a:rPr>
              <a:t>proteins that </a:t>
            </a:r>
            <a:r>
              <a:rPr lang="en-US" altLang="zh-CN" dirty="0">
                <a:solidFill>
                  <a:srgbClr val="000000"/>
                </a:solidFill>
                <a:latin typeface="FrutigerLTStd-Light"/>
              </a:rPr>
              <a:t>constitute the </a:t>
            </a:r>
            <a:r>
              <a:rPr lang="en-US" altLang="zh-CN" i="1" dirty="0" err="1">
                <a:solidFill>
                  <a:srgbClr val="000000"/>
                </a:solidFill>
                <a:latin typeface="FrutigerLTStd-LightItalic"/>
              </a:rPr>
              <a:t>shelterin</a:t>
            </a:r>
            <a:r>
              <a:rPr lang="en-US" altLang="zh-CN" i="1" dirty="0">
                <a:solidFill>
                  <a:srgbClr val="000000"/>
                </a:solidFill>
                <a:latin typeface="FrutigerLTStd-LightItalic"/>
              </a:rPr>
              <a:t> </a:t>
            </a:r>
            <a:r>
              <a:rPr lang="en-US" altLang="zh-CN" dirty="0" smtClean="0">
                <a:solidFill>
                  <a:srgbClr val="000000"/>
                </a:solidFill>
                <a:latin typeface="FrutigerLTStd-Light"/>
              </a:rPr>
              <a:t>complex. Two </a:t>
            </a:r>
            <a:r>
              <a:rPr lang="en-US" altLang="zh-CN" dirty="0">
                <a:solidFill>
                  <a:srgbClr val="000000"/>
                </a:solidFill>
                <a:latin typeface="FrutigerLTStd-Light"/>
              </a:rPr>
              <a:t>of the latter’s proteins—TRF1 </a:t>
            </a:r>
            <a:r>
              <a:rPr lang="en-US" altLang="zh-CN" dirty="0" smtClean="0">
                <a:solidFill>
                  <a:srgbClr val="000000"/>
                </a:solidFill>
                <a:latin typeface="FrutigerLTStd-Light"/>
              </a:rPr>
              <a:t>and TRF2—bind </a:t>
            </a:r>
            <a:r>
              <a:rPr lang="en-US" altLang="zh-CN" dirty="0">
                <a:solidFill>
                  <a:srgbClr val="000000"/>
                </a:solidFill>
                <a:latin typeface="FrutigerLTStd-Light"/>
              </a:rPr>
              <a:t>to the </a:t>
            </a:r>
            <a:r>
              <a:rPr lang="en-US" altLang="zh-CN" dirty="0" smtClean="0">
                <a:solidFill>
                  <a:srgbClr val="000000"/>
                </a:solidFill>
                <a:latin typeface="FrutigerLTStd-Light"/>
              </a:rPr>
              <a:t>double-stranded DNA </a:t>
            </a:r>
            <a:r>
              <a:rPr lang="en-US" altLang="zh-CN" dirty="0">
                <a:solidFill>
                  <a:srgbClr val="000000"/>
                </a:solidFill>
                <a:latin typeface="FrutigerLTStd-Light"/>
              </a:rPr>
              <a:t>portion of telomeres while a </a:t>
            </a:r>
            <a:r>
              <a:rPr lang="en-US" altLang="zh-CN" dirty="0" smtClean="0">
                <a:solidFill>
                  <a:srgbClr val="000000"/>
                </a:solidFill>
                <a:latin typeface="FrutigerLTStd-Light"/>
              </a:rPr>
              <a:t>third protein—POT1—binds </a:t>
            </a:r>
            <a:r>
              <a:rPr lang="en-US" altLang="zh-CN" dirty="0">
                <a:solidFill>
                  <a:srgbClr val="000000"/>
                </a:solidFill>
                <a:latin typeface="FrutigerLTStd-Light"/>
              </a:rPr>
              <a:t>to both </a:t>
            </a:r>
            <a:r>
              <a:rPr lang="en-US" altLang="zh-CN" dirty="0" smtClean="0">
                <a:solidFill>
                  <a:srgbClr val="000000"/>
                </a:solidFill>
                <a:latin typeface="FrutigerLTStd-Light"/>
              </a:rPr>
              <a:t>the single-stranded </a:t>
            </a:r>
            <a:r>
              <a:rPr lang="en-US" altLang="zh-CN" dirty="0">
                <a:solidFill>
                  <a:srgbClr val="000000"/>
                </a:solidFill>
                <a:latin typeface="FrutigerLTStd-Light"/>
              </a:rPr>
              <a:t>3</a:t>
            </a:r>
            <a:r>
              <a:rPr lang="en-US" altLang="zh-CN" sz="2000" dirty="0">
                <a:solidFill>
                  <a:srgbClr val="000000"/>
                </a:solidFill>
                <a:latin typeface="TimesNewRomanPSMT"/>
              </a:rPr>
              <a:t>ʹ </a:t>
            </a:r>
            <a:r>
              <a:rPr lang="en-US" altLang="zh-CN" dirty="0">
                <a:solidFill>
                  <a:srgbClr val="000000"/>
                </a:solidFill>
                <a:latin typeface="FrutigerLTStd-Light"/>
              </a:rPr>
              <a:t>overhang created </a:t>
            </a:r>
            <a:r>
              <a:rPr lang="en-US" altLang="zh-CN" dirty="0" smtClean="0">
                <a:solidFill>
                  <a:srgbClr val="000000"/>
                </a:solidFill>
                <a:latin typeface="FrutigerLTStd-Light"/>
              </a:rPr>
              <a:t>by the </a:t>
            </a:r>
            <a:r>
              <a:rPr lang="en-US" altLang="zh-CN" dirty="0">
                <a:solidFill>
                  <a:srgbClr val="000000"/>
                </a:solidFill>
                <a:latin typeface="FrutigerLTStd-Light"/>
              </a:rPr>
              <a:t>G-rich strand and the </a:t>
            </a:r>
            <a:r>
              <a:rPr lang="en-US" altLang="zh-CN" dirty="0" err="1">
                <a:solidFill>
                  <a:srgbClr val="000000"/>
                </a:solidFill>
                <a:latin typeface="FrutigerLTStd-Light"/>
              </a:rPr>
              <a:t>ssDNA</a:t>
            </a:r>
            <a:r>
              <a:rPr lang="en-US" altLang="zh-CN" dirty="0">
                <a:solidFill>
                  <a:srgbClr val="000000"/>
                </a:solidFill>
                <a:latin typeface="FrutigerLTStd-Light"/>
              </a:rPr>
              <a:t> in </a:t>
            </a:r>
            <a:r>
              <a:rPr lang="en-US" altLang="zh-CN" dirty="0" smtClean="0">
                <a:solidFill>
                  <a:srgbClr val="000000"/>
                </a:solidFill>
                <a:latin typeface="FrutigerLTStd-Light"/>
              </a:rPr>
              <a:t>the displacement </a:t>
            </a:r>
            <a:r>
              <a:rPr lang="en-US" altLang="zh-CN" dirty="0">
                <a:solidFill>
                  <a:srgbClr val="000000"/>
                </a:solidFill>
                <a:latin typeface="FrutigerLTStd-Light"/>
              </a:rPr>
              <a:t>(D-) loop.</a:t>
            </a:r>
            <a:endParaRPr lang="zh-CN" altLang="en-US" dirty="0"/>
          </a:p>
        </p:txBody>
      </p:sp>
      <p:sp>
        <p:nvSpPr>
          <p:cNvPr id="2" name="Rectangle 1"/>
          <p:cNvSpPr/>
          <p:nvPr/>
        </p:nvSpPr>
        <p:spPr>
          <a:xfrm>
            <a:off x="1148906" y="324402"/>
            <a:ext cx="9769030" cy="954107"/>
          </a:xfrm>
          <a:prstGeom prst="rect">
            <a:avLst/>
          </a:prstGeom>
        </p:spPr>
        <p:txBody>
          <a:bodyPr wrap="square">
            <a:spAutoFit/>
          </a:bodyPr>
          <a:lstStyle/>
          <a:p>
            <a:pPr algn="ctr"/>
            <a:r>
              <a:rPr lang="en-US" altLang="zh-CN" sz="2800" b="1" dirty="0">
                <a:solidFill>
                  <a:srgbClr val="1271FF"/>
                </a:solidFill>
                <a:latin typeface="FrutigerLTStd-Bold"/>
              </a:rPr>
              <a:t>Figure 10.19 </a:t>
            </a:r>
            <a:r>
              <a:rPr lang="en-US" altLang="zh-CN" sz="2800" b="1" dirty="0">
                <a:solidFill>
                  <a:srgbClr val="000000"/>
                </a:solidFill>
                <a:latin typeface="FrutigerLTStd-Bold"/>
              </a:rPr>
              <a:t>Multiple </a:t>
            </a:r>
            <a:r>
              <a:rPr lang="en-US" altLang="zh-CN" sz="2800" b="1" dirty="0" smtClean="0">
                <a:solidFill>
                  <a:srgbClr val="000000"/>
                </a:solidFill>
                <a:latin typeface="FrutigerLTStd-Bold"/>
              </a:rPr>
              <a:t>telomere specific proteins </a:t>
            </a:r>
            <a:r>
              <a:rPr lang="en-US" altLang="zh-CN" sz="2800" b="1" dirty="0">
                <a:solidFill>
                  <a:srgbClr val="000000"/>
                </a:solidFill>
                <a:latin typeface="FrutigerLTStd-Bold"/>
              </a:rPr>
              <a:t>bound to </a:t>
            </a:r>
            <a:r>
              <a:rPr lang="en-US" altLang="zh-CN" sz="2800" b="1" dirty="0" err="1" smtClean="0">
                <a:solidFill>
                  <a:srgbClr val="000000"/>
                </a:solidFill>
                <a:latin typeface="FrutigerLTStd-Bold"/>
              </a:rPr>
              <a:t>telomeric</a:t>
            </a:r>
            <a:r>
              <a:rPr lang="en-US" altLang="zh-CN" sz="2800" b="1" dirty="0" smtClean="0">
                <a:solidFill>
                  <a:srgbClr val="000000"/>
                </a:solidFill>
                <a:latin typeface="FrutigerLTStd-Bold"/>
              </a:rPr>
              <a:t> DNA </a:t>
            </a:r>
            <a:endParaRPr lang="zh-CN" altLang="en-US" sz="2800" dirty="0"/>
          </a:p>
        </p:txBody>
      </p:sp>
    </p:spTree>
    <p:extLst>
      <p:ext uri="{BB962C8B-B14F-4D97-AF65-F5344CB8AC3E}">
        <p14:creationId xmlns:p14="http://schemas.microsoft.com/office/powerpoint/2010/main" val="70232961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0770" name="Picture 2" descr="figure_10_19b"/>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5893" y="2148840"/>
            <a:ext cx="6775565" cy="33442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7406640" y="2528292"/>
            <a:ext cx="4255008" cy="2585323"/>
          </a:xfrm>
          <a:prstGeom prst="rect">
            <a:avLst/>
          </a:prstGeom>
        </p:spPr>
        <p:txBody>
          <a:bodyPr wrap="square">
            <a:spAutoFit/>
          </a:bodyPr>
          <a:lstStyle/>
          <a:p>
            <a:r>
              <a:rPr lang="en-US" altLang="zh-CN" dirty="0">
                <a:latin typeface="FrutigerLTStd-Light"/>
              </a:rPr>
              <a:t>(B) The </a:t>
            </a:r>
            <a:r>
              <a:rPr lang="en-US" altLang="zh-CN" dirty="0" err="1" smtClean="0">
                <a:latin typeface="FrutigerLTStd-Light"/>
              </a:rPr>
              <a:t>shelterin</a:t>
            </a:r>
            <a:r>
              <a:rPr lang="en-US" altLang="zh-CN" dirty="0" smtClean="0">
                <a:latin typeface="FrutigerLTStd-Light"/>
              </a:rPr>
              <a:t> complex </a:t>
            </a:r>
            <a:r>
              <a:rPr lang="en-US" altLang="zh-CN" dirty="0">
                <a:latin typeface="FrutigerLTStd-Light"/>
              </a:rPr>
              <a:t>is present in multiple </a:t>
            </a:r>
            <a:r>
              <a:rPr lang="en-US" altLang="zh-CN" dirty="0" smtClean="0">
                <a:latin typeface="FrutigerLTStd-Light"/>
              </a:rPr>
              <a:t>copies per </a:t>
            </a:r>
            <a:r>
              <a:rPr lang="en-US" altLang="zh-CN" dirty="0">
                <a:latin typeface="FrutigerLTStd-Light"/>
              </a:rPr>
              <a:t>telomere and is responsible, in </a:t>
            </a:r>
            <a:r>
              <a:rPr lang="en-US" altLang="zh-CN" dirty="0" smtClean="0">
                <a:latin typeface="FrutigerLTStd-Light"/>
              </a:rPr>
              <a:t>part, for </a:t>
            </a:r>
            <a:r>
              <a:rPr lang="en-US" altLang="zh-CN" dirty="0">
                <a:latin typeface="FrutigerLTStd-Light"/>
              </a:rPr>
              <a:t>maintaining the structure of </a:t>
            </a:r>
            <a:r>
              <a:rPr lang="en-US" altLang="zh-CN" dirty="0" smtClean="0">
                <a:latin typeface="FrutigerLTStd-Light"/>
              </a:rPr>
              <a:t>the t-loop</a:t>
            </a:r>
            <a:r>
              <a:rPr lang="en-US" altLang="zh-CN" dirty="0">
                <a:latin typeface="FrutigerLTStd-Light"/>
              </a:rPr>
              <a:t>. As is indicated here, by </a:t>
            </a:r>
            <a:r>
              <a:rPr lang="en-US" altLang="zh-CN" dirty="0" smtClean="0">
                <a:latin typeface="FrutigerLTStd-Light"/>
              </a:rPr>
              <a:t>binding to </a:t>
            </a:r>
            <a:r>
              <a:rPr lang="en-US" altLang="zh-CN" dirty="0">
                <a:latin typeface="FrutigerLTStd-Light"/>
              </a:rPr>
              <a:t>the D-loop, POT1 is able to </a:t>
            </a:r>
            <a:r>
              <a:rPr lang="en-US" altLang="zh-CN" dirty="0" smtClean="0">
                <a:latin typeface="FrutigerLTStd-Light"/>
              </a:rPr>
              <a:t>stabilize this </a:t>
            </a:r>
            <a:r>
              <a:rPr lang="en-US" altLang="zh-CN" dirty="0">
                <a:latin typeface="FrutigerLTStd-Light"/>
              </a:rPr>
              <a:t>structure and thus the structure </a:t>
            </a:r>
            <a:r>
              <a:rPr lang="en-US" altLang="zh-CN" dirty="0" smtClean="0">
                <a:latin typeface="FrutigerLTStd-Light"/>
              </a:rPr>
              <a:t>of the </a:t>
            </a:r>
            <a:r>
              <a:rPr lang="en-US" altLang="zh-CN" dirty="0">
                <a:latin typeface="FrutigerLTStd-Light"/>
              </a:rPr>
              <a:t>t-loop as a whole.</a:t>
            </a:r>
            <a:endParaRPr lang="zh-CN" altLang="en-US" dirty="0"/>
          </a:p>
        </p:txBody>
      </p:sp>
      <p:sp>
        <p:nvSpPr>
          <p:cNvPr id="4" name="Rectangle 3"/>
          <p:cNvSpPr/>
          <p:nvPr/>
        </p:nvSpPr>
        <p:spPr>
          <a:xfrm>
            <a:off x="1532954" y="214674"/>
            <a:ext cx="9769030" cy="954107"/>
          </a:xfrm>
          <a:prstGeom prst="rect">
            <a:avLst/>
          </a:prstGeom>
        </p:spPr>
        <p:txBody>
          <a:bodyPr wrap="square">
            <a:spAutoFit/>
          </a:bodyPr>
          <a:lstStyle/>
          <a:p>
            <a:pPr algn="ctr"/>
            <a:r>
              <a:rPr lang="en-US" altLang="zh-CN" sz="2800" b="1" dirty="0">
                <a:solidFill>
                  <a:srgbClr val="1271FF"/>
                </a:solidFill>
                <a:latin typeface="FrutigerLTStd-Bold"/>
              </a:rPr>
              <a:t>Figure 10.19 </a:t>
            </a:r>
            <a:r>
              <a:rPr lang="en-US" altLang="zh-CN" sz="2800" b="1" dirty="0">
                <a:solidFill>
                  <a:srgbClr val="000000"/>
                </a:solidFill>
                <a:latin typeface="FrutigerLTStd-Bold"/>
              </a:rPr>
              <a:t>Multiple </a:t>
            </a:r>
            <a:r>
              <a:rPr lang="en-US" altLang="zh-CN" sz="2800" b="1" dirty="0" smtClean="0">
                <a:solidFill>
                  <a:srgbClr val="000000"/>
                </a:solidFill>
                <a:latin typeface="FrutigerLTStd-Bold"/>
              </a:rPr>
              <a:t>telomere specific proteins </a:t>
            </a:r>
            <a:r>
              <a:rPr lang="en-US" altLang="zh-CN" sz="2800" b="1" dirty="0">
                <a:solidFill>
                  <a:srgbClr val="000000"/>
                </a:solidFill>
                <a:latin typeface="FrutigerLTStd-Bold"/>
              </a:rPr>
              <a:t>bound to </a:t>
            </a:r>
            <a:r>
              <a:rPr lang="en-US" altLang="zh-CN" sz="2800" b="1" dirty="0" err="1" smtClean="0">
                <a:solidFill>
                  <a:srgbClr val="000000"/>
                </a:solidFill>
                <a:latin typeface="FrutigerLTStd-Bold"/>
              </a:rPr>
              <a:t>telomeric</a:t>
            </a:r>
            <a:r>
              <a:rPr lang="en-US" altLang="zh-CN" sz="2800" b="1" dirty="0" smtClean="0">
                <a:solidFill>
                  <a:srgbClr val="000000"/>
                </a:solidFill>
                <a:latin typeface="FrutigerLTStd-Bold"/>
              </a:rPr>
              <a:t> DNA </a:t>
            </a:r>
            <a:endParaRPr lang="zh-CN" altLang="en-US" sz="2800" dirty="0"/>
          </a:p>
        </p:txBody>
      </p:sp>
    </p:spTree>
    <p:extLst>
      <p:ext uri="{BB962C8B-B14F-4D97-AF65-F5344CB8AC3E}">
        <p14:creationId xmlns:p14="http://schemas.microsoft.com/office/powerpoint/2010/main" val="7508937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1794" name="Picture 2" descr="figure_10_19c"/>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7369" y="2132025"/>
            <a:ext cx="6178295" cy="35745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6760464" y="2334260"/>
            <a:ext cx="4578096" cy="3170099"/>
          </a:xfrm>
          <a:prstGeom prst="rect">
            <a:avLst/>
          </a:prstGeom>
        </p:spPr>
        <p:txBody>
          <a:bodyPr wrap="square">
            <a:spAutoFit/>
          </a:bodyPr>
          <a:lstStyle/>
          <a:p>
            <a:r>
              <a:rPr lang="en-US" altLang="zh-CN" dirty="0">
                <a:latin typeface="FrutigerLTStd-Light"/>
              </a:rPr>
              <a:t>(C) The </a:t>
            </a:r>
            <a:r>
              <a:rPr lang="en-US" altLang="zh-CN" dirty="0" smtClean="0">
                <a:latin typeface="FrutigerLTStd-Light"/>
              </a:rPr>
              <a:t>molecular structure </a:t>
            </a:r>
            <a:r>
              <a:rPr lang="en-US" altLang="zh-CN" dirty="0">
                <a:latin typeface="FrutigerLTStd-Light"/>
              </a:rPr>
              <a:t>of human POT1 with its </a:t>
            </a:r>
            <a:r>
              <a:rPr lang="en-US" altLang="zh-CN" dirty="0" smtClean="0">
                <a:latin typeface="FrutigerLTStd-Light"/>
              </a:rPr>
              <a:t>two </a:t>
            </a:r>
            <a:r>
              <a:rPr lang="en-US" altLang="zh-CN" dirty="0" err="1" smtClean="0">
                <a:latin typeface="FrutigerLTStd-Light"/>
              </a:rPr>
              <a:t>ssDNA</a:t>
            </a:r>
            <a:r>
              <a:rPr lang="en-US" altLang="zh-CN" dirty="0" smtClean="0">
                <a:latin typeface="FrutigerLTStd-Light"/>
              </a:rPr>
              <a:t>-binding </a:t>
            </a:r>
            <a:r>
              <a:rPr lang="en-US" altLang="zh-CN" dirty="0">
                <a:latin typeface="FrutigerLTStd-Light"/>
              </a:rPr>
              <a:t>domains is depicted as </a:t>
            </a:r>
            <a:r>
              <a:rPr lang="en-US" altLang="zh-CN" dirty="0" smtClean="0">
                <a:latin typeface="FrutigerLTStd-Light"/>
              </a:rPr>
              <a:t>a </a:t>
            </a:r>
            <a:r>
              <a:rPr lang="en-US" altLang="zh-CN" i="1" dirty="0" smtClean="0">
                <a:latin typeface="FrutigerLTStd-LightItalic"/>
              </a:rPr>
              <a:t>ribbon </a:t>
            </a:r>
            <a:r>
              <a:rPr lang="en-US" altLang="zh-CN" i="1" dirty="0">
                <a:latin typeface="FrutigerLTStd-LightItalic"/>
              </a:rPr>
              <a:t>diagram, </a:t>
            </a:r>
            <a:r>
              <a:rPr lang="en-US" altLang="zh-CN" dirty="0">
                <a:latin typeface="FrutigerLTStd-Light"/>
              </a:rPr>
              <a:t>with </a:t>
            </a:r>
            <a:r>
              <a:rPr lang="en-US" altLang="zh-CN" sz="2000" dirty="0">
                <a:latin typeface="TimesNewRomanPSMT"/>
              </a:rPr>
              <a:t>α</a:t>
            </a:r>
            <a:r>
              <a:rPr lang="en-US" altLang="zh-CN" dirty="0">
                <a:latin typeface="FrutigerLTStd-Light"/>
              </a:rPr>
              <a:t>-helices, </a:t>
            </a:r>
            <a:r>
              <a:rPr lang="en-US" altLang="zh-CN" sz="2000" dirty="0" smtClean="0">
                <a:latin typeface="TimesNewRomanPSMT"/>
              </a:rPr>
              <a:t>β</a:t>
            </a:r>
            <a:r>
              <a:rPr lang="en-US" altLang="zh-CN" dirty="0" smtClean="0">
                <a:latin typeface="FrutigerLTStd-Light"/>
              </a:rPr>
              <a:t>-pleated sheets</a:t>
            </a:r>
            <a:r>
              <a:rPr lang="en-US" altLang="zh-CN" dirty="0">
                <a:latin typeface="FrutigerLTStd-Light"/>
              </a:rPr>
              <a:t>, and loops numbered. The </a:t>
            </a:r>
            <a:r>
              <a:rPr lang="en-US" altLang="zh-CN" dirty="0" smtClean="0">
                <a:latin typeface="FrutigerLTStd-Light"/>
              </a:rPr>
              <a:t>linker region </a:t>
            </a:r>
            <a:r>
              <a:rPr lang="en-US" altLang="zh-CN" dirty="0">
                <a:latin typeface="FrutigerLTStd-Light"/>
              </a:rPr>
              <a:t>between these two domains </a:t>
            </a:r>
            <a:r>
              <a:rPr lang="en-US" altLang="zh-CN" dirty="0" smtClean="0">
                <a:latin typeface="FrutigerLTStd-Light"/>
              </a:rPr>
              <a:t>is disordered </a:t>
            </a:r>
            <a:r>
              <a:rPr lang="en-US" altLang="zh-CN" dirty="0">
                <a:latin typeface="FrutigerLTStd-Light"/>
              </a:rPr>
              <a:t>and represented by a </a:t>
            </a:r>
            <a:r>
              <a:rPr lang="en-US" altLang="zh-CN" i="1" dirty="0" smtClean="0">
                <a:latin typeface="FrutigerLTStd-LightItalic"/>
              </a:rPr>
              <a:t>dashed orange </a:t>
            </a:r>
            <a:r>
              <a:rPr lang="en-US" altLang="zh-CN" i="1" dirty="0">
                <a:latin typeface="FrutigerLTStd-LightItalic"/>
              </a:rPr>
              <a:t>line</a:t>
            </a:r>
            <a:r>
              <a:rPr lang="en-US" altLang="zh-CN" dirty="0">
                <a:latin typeface="FrutigerLTStd-Light"/>
              </a:rPr>
              <a:t>. The binding by POT1 </a:t>
            </a:r>
            <a:r>
              <a:rPr lang="en-US" altLang="zh-CN" dirty="0" smtClean="0">
                <a:latin typeface="FrutigerLTStd-Light"/>
              </a:rPr>
              <a:t>to single-stranded </a:t>
            </a:r>
            <a:r>
              <a:rPr lang="en-US" altLang="zh-CN" dirty="0" err="1">
                <a:latin typeface="FrutigerLTStd-Light"/>
              </a:rPr>
              <a:t>telomeric</a:t>
            </a:r>
            <a:r>
              <a:rPr lang="en-US" altLang="zh-CN" dirty="0">
                <a:latin typeface="FrutigerLTStd-Light"/>
              </a:rPr>
              <a:t> DNA (</a:t>
            </a:r>
            <a:r>
              <a:rPr lang="en-US" altLang="zh-CN" i="1" dirty="0" smtClean="0">
                <a:latin typeface="FrutigerLTStd-LightItalic"/>
              </a:rPr>
              <a:t>stick structure</a:t>
            </a:r>
            <a:r>
              <a:rPr lang="en-US" altLang="zh-CN" dirty="0">
                <a:latin typeface="FrutigerLTStd-Light"/>
              </a:rPr>
              <a:t>) helps to stabilize the D-loop</a:t>
            </a:r>
            <a:r>
              <a:rPr lang="en-US" altLang="zh-CN" i="1" dirty="0">
                <a:latin typeface="FrutigerLTStd-LightItalic"/>
              </a:rPr>
              <a:t>.</a:t>
            </a:r>
            <a:endParaRPr lang="zh-CN" altLang="en-US" dirty="0"/>
          </a:p>
        </p:txBody>
      </p:sp>
      <p:sp>
        <p:nvSpPr>
          <p:cNvPr id="4" name="Rectangle 3"/>
          <p:cNvSpPr/>
          <p:nvPr/>
        </p:nvSpPr>
        <p:spPr>
          <a:xfrm>
            <a:off x="1532954" y="214674"/>
            <a:ext cx="9769030" cy="954107"/>
          </a:xfrm>
          <a:prstGeom prst="rect">
            <a:avLst/>
          </a:prstGeom>
        </p:spPr>
        <p:txBody>
          <a:bodyPr wrap="square">
            <a:spAutoFit/>
          </a:bodyPr>
          <a:lstStyle/>
          <a:p>
            <a:pPr algn="ctr"/>
            <a:r>
              <a:rPr lang="en-US" altLang="zh-CN" sz="2800" b="1" dirty="0">
                <a:solidFill>
                  <a:srgbClr val="1271FF"/>
                </a:solidFill>
                <a:latin typeface="FrutigerLTStd-Bold"/>
              </a:rPr>
              <a:t>Figure 10.19 </a:t>
            </a:r>
            <a:r>
              <a:rPr lang="en-US" altLang="zh-CN" sz="2800" b="1" dirty="0">
                <a:solidFill>
                  <a:srgbClr val="000000"/>
                </a:solidFill>
                <a:latin typeface="FrutigerLTStd-Bold"/>
              </a:rPr>
              <a:t>Multiple </a:t>
            </a:r>
            <a:r>
              <a:rPr lang="en-US" altLang="zh-CN" sz="2800" b="1" dirty="0" smtClean="0">
                <a:solidFill>
                  <a:srgbClr val="000000"/>
                </a:solidFill>
                <a:latin typeface="FrutigerLTStd-Bold"/>
              </a:rPr>
              <a:t>telomere specific proteins </a:t>
            </a:r>
            <a:r>
              <a:rPr lang="en-US" altLang="zh-CN" sz="2800" b="1" dirty="0">
                <a:solidFill>
                  <a:srgbClr val="000000"/>
                </a:solidFill>
                <a:latin typeface="FrutigerLTStd-Bold"/>
              </a:rPr>
              <a:t>bound to </a:t>
            </a:r>
            <a:r>
              <a:rPr lang="en-US" altLang="zh-CN" sz="2800" b="1" dirty="0" err="1" smtClean="0">
                <a:solidFill>
                  <a:srgbClr val="000000"/>
                </a:solidFill>
                <a:latin typeface="FrutigerLTStd-Bold"/>
              </a:rPr>
              <a:t>telomeric</a:t>
            </a:r>
            <a:r>
              <a:rPr lang="en-US" altLang="zh-CN" sz="2800" b="1" dirty="0" smtClean="0">
                <a:solidFill>
                  <a:srgbClr val="000000"/>
                </a:solidFill>
                <a:latin typeface="FrutigerLTStd-Bold"/>
              </a:rPr>
              <a:t> DNA </a:t>
            </a:r>
            <a:endParaRPr lang="zh-CN" altLang="en-US" sz="2800" dirty="0"/>
          </a:p>
        </p:txBody>
      </p:sp>
    </p:spTree>
    <p:extLst>
      <p:ext uri="{BB962C8B-B14F-4D97-AF65-F5344CB8AC3E}">
        <p14:creationId xmlns:p14="http://schemas.microsoft.com/office/powerpoint/2010/main" val="16134601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2818" name="Picture 2" descr="figure_10_2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6905" y="1163912"/>
            <a:ext cx="5249667" cy="54178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960581" y="413005"/>
            <a:ext cx="10686473" cy="523220"/>
          </a:xfrm>
          <a:prstGeom prst="rect">
            <a:avLst/>
          </a:prstGeom>
        </p:spPr>
        <p:txBody>
          <a:bodyPr wrap="square">
            <a:spAutoFit/>
          </a:bodyPr>
          <a:lstStyle/>
          <a:p>
            <a:r>
              <a:rPr lang="en-US" altLang="zh-CN" sz="2800" b="1" dirty="0">
                <a:solidFill>
                  <a:srgbClr val="1271FF"/>
                </a:solidFill>
                <a:latin typeface="FrutigerLTStd-Bold"/>
              </a:rPr>
              <a:t>Figure 10.20 </a:t>
            </a:r>
            <a:r>
              <a:rPr lang="en-US" altLang="zh-CN" sz="2800" b="1" dirty="0">
                <a:solidFill>
                  <a:srgbClr val="000000"/>
                </a:solidFill>
                <a:latin typeface="FrutigerLTStd-Bold"/>
              </a:rPr>
              <a:t>Primers and </a:t>
            </a:r>
            <a:r>
              <a:rPr lang="en-US" altLang="zh-CN" sz="2800" b="1" dirty="0" smtClean="0">
                <a:solidFill>
                  <a:srgbClr val="000000"/>
                </a:solidFill>
                <a:latin typeface="FrutigerLTStd-Bold"/>
              </a:rPr>
              <a:t>the  initiation </a:t>
            </a:r>
            <a:r>
              <a:rPr lang="en-US" altLang="zh-CN" sz="2800" b="1" dirty="0">
                <a:solidFill>
                  <a:srgbClr val="000000"/>
                </a:solidFill>
                <a:latin typeface="FrutigerLTStd-Bold"/>
              </a:rPr>
              <a:t>of DNA synthesis</a:t>
            </a:r>
            <a:endParaRPr lang="zh-CN" altLang="en-US" sz="2800" dirty="0"/>
          </a:p>
        </p:txBody>
      </p:sp>
      <p:sp>
        <p:nvSpPr>
          <p:cNvPr id="5" name="Rectangle 4"/>
          <p:cNvSpPr/>
          <p:nvPr/>
        </p:nvSpPr>
        <p:spPr>
          <a:xfrm>
            <a:off x="7177966" y="3642011"/>
            <a:ext cx="3212739" cy="461665"/>
          </a:xfrm>
          <a:prstGeom prst="rect">
            <a:avLst/>
          </a:prstGeom>
        </p:spPr>
        <p:txBody>
          <a:bodyPr wrap="none">
            <a:spAutoFit/>
          </a:bodyPr>
          <a:lstStyle/>
          <a:p>
            <a:r>
              <a:rPr lang="en-US" altLang="zh-CN" sz="2400" dirty="0" smtClean="0"/>
              <a:t>End-replication </a:t>
            </a:r>
            <a:r>
              <a:rPr lang="en-US" altLang="zh-CN" sz="2400" dirty="0"/>
              <a:t>problem</a:t>
            </a:r>
            <a:endParaRPr lang="zh-CN" altLang="en-US" sz="2400" dirty="0"/>
          </a:p>
        </p:txBody>
      </p:sp>
    </p:spTree>
    <p:extLst>
      <p:ext uri="{BB962C8B-B14F-4D97-AF65-F5344CB8AC3E}">
        <p14:creationId xmlns:p14="http://schemas.microsoft.com/office/powerpoint/2010/main" val="311645267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08760" y="2647295"/>
            <a:ext cx="9555480" cy="1311193"/>
          </a:xfrm>
          <a:prstGeom prst="rect">
            <a:avLst/>
          </a:prstGeom>
        </p:spPr>
        <p:txBody>
          <a:bodyPr wrap="square">
            <a:spAutoFit/>
          </a:bodyPr>
          <a:lstStyle/>
          <a:p>
            <a:pPr algn="ctr">
              <a:lnSpc>
                <a:spcPct val="150000"/>
              </a:lnSpc>
            </a:pPr>
            <a:r>
              <a:rPr lang="en-US" altLang="zh-CN" sz="2800" dirty="0">
                <a:solidFill>
                  <a:srgbClr val="1271FF"/>
                </a:solidFill>
                <a:latin typeface="ACaslonPro-Regular"/>
              </a:rPr>
              <a:t>10.6 Incipient cancer cells can escape crisis by </a:t>
            </a:r>
            <a:r>
              <a:rPr lang="en-US" altLang="zh-CN" sz="2800" dirty="0" smtClean="0">
                <a:solidFill>
                  <a:srgbClr val="1271FF"/>
                </a:solidFill>
                <a:latin typeface="ACaslonPro-Regular"/>
              </a:rPr>
              <a:t>expressing telomerase</a:t>
            </a:r>
            <a:endParaRPr lang="zh-CN" altLang="en-US" sz="2800" dirty="0"/>
          </a:p>
        </p:txBody>
      </p:sp>
    </p:spTree>
    <p:extLst>
      <p:ext uri="{BB962C8B-B14F-4D97-AF65-F5344CB8AC3E}">
        <p14:creationId xmlns:p14="http://schemas.microsoft.com/office/powerpoint/2010/main" val="104073547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212764" y="2231797"/>
            <a:ext cx="9537192" cy="1323439"/>
          </a:xfrm>
          <a:prstGeom prst="rect">
            <a:avLst/>
          </a:prstGeom>
        </p:spPr>
        <p:txBody>
          <a:bodyPr wrap="square">
            <a:spAutoFit/>
          </a:bodyPr>
          <a:lstStyle/>
          <a:p>
            <a:r>
              <a:rPr lang="en-US" altLang="zh-CN" sz="2000" dirty="0">
                <a:solidFill>
                  <a:srgbClr val="000000"/>
                </a:solidFill>
                <a:latin typeface="UtopiaStd-Regular"/>
              </a:rPr>
              <a:t>A striking finding </a:t>
            </a:r>
            <a:r>
              <a:rPr lang="en-US" altLang="zh-CN" sz="2000" dirty="0" smtClean="0">
                <a:solidFill>
                  <a:srgbClr val="000000"/>
                </a:solidFill>
                <a:latin typeface="UtopiaStd-Regular"/>
              </a:rPr>
              <a:t>is that </a:t>
            </a:r>
            <a:r>
              <a:rPr lang="en-US" altLang="zh-CN" sz="2000" dirty="0">
                <a:solidFill>
                  <a:srgbClr val="000000"/>
                </a:solidFill>
                <a:latin typeface="UtopiaStd-Regular"/>
              </a:rPr>
              <a:t>telomerase activity is clearly detectable in 85 to 90% of human tumor cell </a:t>
            </a:r>
            <a:r>
              <a:rPr lang="en-US" altLang="zh-CN" sz="2000" dirty="0" smtClean="0">
                <a:solidFill>
                  <a:srgbClr val="000000"/>
                </a:solidFill>
                <a:latin typeface="UtopiaStd-Regular"/>
              </a:rPr>
              <a:t>samples, while </a:t>
            </a:r>
            <a:r>
              <a:rPr lang="en-US" altLang="zh-CN" sz="2000" dirty="0">
                <a:solidFill>
                  <a:srgbClr val="000000"/>
                </a:solidFill>
                <a:latin typeface="UtopiaStd-Regular"/>
              </a:rPr>
              <a:t>being present at very low levels in the lysates of most types of normal </a:t>
            </a:r>
            <a:r>
              <a:rPr lang="en-US" altLang="zh-CN" sz="2000" dirty="0" smtClean="0">
                <a:solidFill>
                  <a:srgbClr val="000000"/>
                </a:solidFill>
                <a:latin typeface="UtopiaStd-Regular"/>
              </a:rPr>
              <a:t>human cells</a:t>
            </a:r>
            <a:r>
              <a:rPr lang="en-US" altLang="zh-CN" sz="2000" dirty="0">
                <a:solidFill>
                  <a:srgbClr val="000000"/>
                </a:solidFill>
                <a:latin typeface="UtopiaStd-Regular"/>
              </a:rPr>
              <a:t>, as measured by the TRAP assay (</a:t>
            </a:r>
            <a:r>
              <a:rPr lang="en-US" altLang="zh-CN" sz="2000" dirty="0">
                <a:solidFill>
                  <a:srgbClr val="1271FF"/>
                </a:solidFill>
                <a:latin typeface="UtopiaStd-Semibold"/>
              </a:rPr>
              <a:t>Figure </a:t>
            </a:r>
            <a:r>
              <a:rPr lang="en-US" altLang="zh-CN" sz="2000" dirty="0" smtClean="0">
                <a:solidFill>
                  <a:srgbClr val="1271FF"/>
                </a:solidFill>
                <a:latin typeface="UtopiaStd-Semibold"/>
              </a:rPr>
              <a:t>10.21</a:t>
            </a:r>
            <a:r>
              <a:rPr lang="zh-CN" altLang="en-US" sz="2000" dirty="0" smtClean="0">
                <a:latin typeface="UtopiaStd-Semibold"/>
              </a:rPr>
              <a:t>）</a:t>
            </a:r>
            <a:endParaRPr lang="zh-CN" altLang="en-US" sz="2000" dirty="0"/>
          </a:p>
        </p:txBody>
      </p:sp>
      <p:sp>
        <p:nvSpPr>
          <p:cNvPr id="3" name="TextBox 2"/>
          <p:cNvSpPr txBox="1"/>
          <p:nvPr/>
        </p:nvSpPr>
        <p:spPr>
          <a:xfrm>
            <a:off x="3209544" y="457200"/>
            <a:ext cx="5543633" cy="646331"/>
          </a:xfrm>
          <a:prstGeom prst="rect">
            <a:avLst/>
          </a:prstGeom>
          <a:noFill/>
        </p:spPr>
        <p:txBody>
          <a:bodyPr wrap="none" rtlCol="0">
            <a:spAutoFit/>
          </a:bodyPr>
          <a:lstStyle/>
          <a:p>
            <a:r>
              <a:rPr lang="en-US" altLang="zh-CN" sz="3600" dirty="0" smtClean="0"/>
              <a:t>Telomerase in human cancer</a:t>
            </a:r>
            <a:endParaRPr lang="zh-CN" altLang="en-US" sz="3600" dirty="0"/>
          </a:p>
        </p:txBody>
      </p:sp>
    </p:spTree>
    <p:extLst>
      <p:ext uri="{BB962C8B-B14F-4D97-AF65-F5344CB8AC3E}">
        <p14:creationId xmlns:p14="http://schemas.microsoft.com/office/powerpoint/2010/main" val="392200770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220444" y="1967754"/>
            <a:ext cx="9633484" cy="2866270"/>
          </a:xfrm>
          <a:prstGeom prst="rect">
            <a:avLst/>
          </a:prstGeom>
        </p:spPr>
      </p:pic>
      <p:sp>
        <p:nvSpPr>
          <p:cNvPr id="4" name="Rectangle 3"/>
          <p:cNvSpPr/>
          <p:nvPr/>
        </p:nvSpPr>
        <p:spPr>
          <a:xfrm>
            <a:off x="1411224" y="490651"/>
            <a:ext cx="10607040" cy="646331"/>
          </a:xfrm>
          <a:prstGeom prst="rect">
            <a:avLst/>
          </a:prstGeom>
        </p:spPr>
        <p:txBody>
          <a:bodyPr wrap="square">
            <a:spAutoFit/>
          </a:bodyPr>
          <a:lstStyle/>
          <a:p>
            <a:r>
              <a:rPr lang="en-US" altLang="zh-CN" sz="3600" b="1" i="1" dirty="0"/>
              <a:t>TERT</a:t>
            </a:r>
            <a:r>
              <a:rPr lang="en-US" altLang="zh-CN" sz="3600" b="1" dirty="0"/>
              <a:t> </a:t>
            </a:r>
            <a:r>
              <a:rPr lang="en-US" altLang="zh-CN" sz="3600" b="1" dirty="0" smtClean="0"/>
              <a:t>Promoter Mutations </a:t>
            </a:r>
            <a:r>
              <a:rPr lang="en-US" altLang="zh-CN" sz="3600" b="1" dirty="0"/>
              <a:t>in Human Melanoma</a:t>
            </a:r>
            <a:endParaRPr lang="zh-CN" altLang="en-US" sz="3600" b="1" dirty="0"/>
          </a:p>
        </p:txBody>
      </p:sp>
      <p:sp>
        <p:nvSpPr>
          <p:cNvPr id="5" name="Rectangle 4"/>
          <p:cNvSpPr/>
          <p:nvPr/>
        </p:nvSpPr>
        <p:spPr>
          <a:xfrm>
            <a:off x="3020568" y="5295464"/>
            <a:ext cx="5876544" cy="738664"/>
          </a:xfrm>
          <a:prstGeom prst="rect">
            <a:avLst/>
          </a:prstGeom>
        </p:spPr>
        <p:txBody>
          <a:bodyPr wrap="square">
            <a:spAutoFit/>
          </a:bodyPr>
          <a:lstStyle/>
          <a:p>
            <a:r>
              <a:rPr lang="en-US" altLang="zh-CN" sz="1400" b="1" dirty="0">
                <a:solidFill>
                  <a:srgbClr val="642A8F"/>
                </a:solidFill>
                <a:latin typeface="arial" panose="020B0604020202020204" pitchFamily="34" charset="0"/>
                <a:hlinkClick r:id="rId3"/>
              </a:rPr>
              <a:t>Highly</a:t>
            </a:r>
            <a:r>
              <a:rPr lang="en-US" altLang="zh-CN" sz="1400" dirty="0">
                <a:solidFill>
                  <a:srgbClr val="642A8F"/>
                </a:solidFill>
                <a:latin typeface="arial" panose="020B0604020202020204" pitchFamily="34" charset="0"/>
                <a:hlinkClick r:id="rId3"/>
              </a:rPr>
              <a:t> </a:t>
            </a:r>
            <a:r>
              <a:rPr lang="en-US" altLang="zh-CN" sz="1400" b="1" dirty="0">
                <a:solidFill>
                  <a:srgbClr val="642A8F"/>
                </a:solidFill>
                <a:latin typeface="arial" panose="020B0604020202020204" pitchFamily="34" charset="0"/>
                <a:hlinkClick r:id="rId3"/>
              </a:rPr>
              <a:t>recurrent</a:t>
            </a:r>
            <a:r>
              <a:rPr lang="en-US" altLang="zh-CN" sz="1400" dirty="0">
                <a:solidFill>
                  <a:srgbClr val="642A8F"/>
                </a:solidFill>
                <a:latin typeface="arial" panose="020B0604020202020204" pitchFamily="34" charset="0"/>
                <a:hlinkClick r:id="rId3"/>
              </a:rPr>
              <a:t> </a:t>
            </a:r>
            <a:r>
              <a:rPr lang="en-US" altLang="zh-CN" sz="1400" b="1" dirty="0">
                <a:solidFill>
                  <a:srgbClr val="642A8F"/>
                </a:solidFill>
                <a:latin typeface="arial" panose="020B0604020202020204" pitchFamily="34" charset="0"/>
                <a:hlinkClick r:id="rId3"/>
              </a:rPr>
              <a:t>TERT</a:t>
            </a:r>
            <a:r>
              <a:rPr lang="en-US" altLang="zh-CN" sz="1400" dirty="0">
                <a:solidFill>
                  <a:srgbClr val="642A8F"/>
                </a:solidFill>
                <a:latin typeface="arial" panose="020B0604020202020204" pitchFamily="34" charset="0"/>
                <a:hlinkClick r:id="rId3"/>
              </a:rPr>
              <a:t> </a:t>
            </a:r>
            <a:r>
              <a:rPr lang="en-US" altLang="zh-CN" sz="1400" b="1" dirty="0">
                <a:solidFill>
                  <a:srgbClr val="642A8F"/>
                </a:solidFill>
                <a:latin typeface="arial" panose="020B0604020202020204" pitchFamily="34" charset="0"/>
                <a:hlinkClick r:id="rId3"/>
              </a:rPr>
              <a:t>promoter</a:t>
            </a:r>
            <a:r>
              <a:rPr lang="en-US" altLang="zh-CN" sz="1400" dirty="0">
                <a:solidFill>
                  <a:srgbClr val="642A8F"/>
                </a:solidFill>
                <a:latin typeface="arial" panose="020B0604020202020204" pitchFamily="34" charset="0"/>
                <a:hlinkClick r:id="rId3"/>
              </a:rPr>
              <a:t> </a:t>
            </a:r>
            <a:r>
              <a:rPr lang="en-US" altLang="zh-CN" sz="1400" b="1" dirty="0">
                <a:solidFill>
                  <a:srgbClr val="642A8F"/>
                </a:solidFill>
                <a:latin typeface="arial" panose="020B0604020202020204" pitchFamily="34" charset="0"/>
                <a:hlinkClick r:id="rId3"/>
              </a:rPr>
              <a:t>mutations</a:t>
            </a:r>
            <a:r>
              <a:rPr lang="en-US" altLang="zh-CN" sz="1400" dirty="0">
                <a:solidFill>
                  <a:srgbClr val="642A8F"/>
                </a:solidFill>
                <a:latin typeface="arial" panose="020B0604020202020204" pitchFamily="34" charset="0"/>
                <a:hlinkClick r:id="rId3"/>
              </a:rPr>
              <a:t> in </a:t>
            </a:r>
            <a:r>
              <a:rPr lang="en-US" altLang="zh-CN" sz="1400" b="1" dirty="0">
                <a:solidFill>
                  <a:srgbClr val="642A8F"/>
                </a:solidFill>
                <a:latin typeface="arial" panose="020B0604020202020204" pitchFamily="34" charset="0"/>
                <a:hlinkClick r:id="rId3"/>
              </a:rPr>
              <a:t>human</a:t>
            </a:r>
            <a:r>
              <a:rPr lang="en-US" altLang="zh-CN" sz="1400" dirty="0">
                <a:solidFill>
                  <a:srgbClr val="642A8F"/>
                </a:solidFill>
                <a:latin typeface="arial" panose="020B0604020202020204" pitchFamily="34" charset="0"/>
                <a:hlinkClick r:id="rId3"/>
              </a:rPr>
              <a:t> </a:t>
            </a:r>
            <a:r>
              <a:rPr lang="en-US" altLang="zh-CN" sz="1400" b="1" dirty="0">
                <a:solidFill>
                  <a:srgbClr val="642A8F"/>
                </a:solidFill>
                <a:latin typeface="arial" panose="020B0604020202020204" pitchFamily="34" charset="0"/>
                <a:hlinkClick r:id="rId3"/>
              </a:rPr>
              <a:t>melanoma</a:t>
            </a:r>
            <a:r>
              <a:rPr lang="en-US" altLang="zh-CN" sz="1400" dirty="0">
                <a:solidFill>
                  <a:srgbClr val="642A8F"/>
                </a:solidFill>
                <a:latin typeface="arial" panose="020B0604020202020204" pitchFamily="34" charset="0"/>
                <a:hlinkClick r:id="rId3"/>
              </a:rPr>
              <a:t>.</a:t>
            </a:r>
            <a:endParaRPr lang="en-US" altLang="zh-CN" sz="1400" dirty="0">
              <a:solidFill>
                <a:srgbClr val="000000"/>
              </a:solidFill>
              <a:latin typeface="arial" panose="020B0604020202020204" pitchFamily="34" charset="0"/>
            </a:endParaRPr>
          </a:p>
          <a:p>
            <a:r>
              <a:rPr lang="en-US" altLang="zh-CN" sz="1400" dirty="0">
                <a:solidFill>
                  <a:srgbClr val="000000"/>
                </a:solidFill>
                <a:latin typeface="arial" panose="020B0604020202020204" pitchFamily="34" charset="0"/>
              </a:rPr>
              <a:t>Huang FW, </a:t>
            </a:r>
            <a:r>
              <a:rPr lang="en-US" altLang="zh-CN" sz="1400" dirty="0" err="1">
                <a:solidFill>
                  <a:srgbClr val="000000"/>
                </a:solidFill>
                <a:latin typeface="arial" panose="020B0604020202020204" pitchFamily="34" charset="0"/>
              </a:rPr>
              <a:t>Hodis</a:t>
            </a:r>
            <a:r>
              <a:rPr lang="en-US" altLang="zh-CN" sz="1400" dirty="0">
                <a:solidFill>
                  <a:srgbClr val="000000"/>
                </a:solidFill>
                <a:latin typeface="arial" panose="020B0604020202020204" pitchFamily="34" charset="0"/>
              </a:rPr>
              <a:t> E, Xu MJ, </a:t>
            </a:r>
            <a:r>
              <a:rPr lang="en-US" altLang="zh-CN" sz="1400" dirty="0" err="1">
                <a:solidFill>
                  <a:srgbClr val="000000"/>
                </a:solidFill>
                <a:latin typeface="arial" panose="020B0604020202020204" pitchFamily="34" charset="0"/>
              </a:rPr>
              <a:t>Kryukov</a:t>
            </a:r>
            <a:r>
              <a:rPr lang="en-US" altLang="zh-CN" sz="1400" dirty="0">
                <a:solidFill>
                  <a:srgbClr val="000000"/>
                </a:solidFill>
                <a:latin typeface="arial" panose="020B0604020202020204" pitchFamily="34" charset="0"/>
              </a:rPr>
              <a:t> GV, Chin L, Garraway LA.</a:t>
            </a:r>
          </a:p>
          <a:p>
            <a:r>
              <a:rPr lang="en-US" altLang="zh-CN" sz="1400" dirty="0">
                <a:solidFill>
                  <a:srgbClr val="000000"/>
                </a:solidFill>
                <a:latin typeface="arial" panose="020B0604020202020204" pitchFamily="34" charset="0"/>
              </a:rPr>
              <a:t>Science. 2013 Feb 22;339(6122):957-9.</a:t>
            </a:r>
            <a:endParaRPr lang="en-US" altLang="zh-CN" sz="1400" b="0" i="0" dirty="0">
              <a:solidFill>
                <a:srgbClr val="000000"/>
              </a:solidFill>
              <a:effectLst/>
              <a:latin typeface="arial" panose="020B0604020202020204" pitchFamily="34" charset="0"/>
            </a:endParaRPr>
          </a:p>
        </p:txBody>
      </p:sp>
    </p:spTree>
    <p:extLst>
      <p:ext uri="{BB962C8B-B14F-4D97-AF65-F5344CB8AC3E}">
        <p14:creationId xmlns:p14="http://schemas.microsoft.com/office/powerpoint/2010/main" val="3213612002"/>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42" name="Picture 2" descr="figure_10_2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6672" y="614162"/>
            <a:ext cx="2259245" cy="60160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4010594" y="2691806"/>
            <a:ext cx="6815902" cy="2169825"/>
          </a:xfrm>
          <a:prstGeom prst="rect">
            <a:avLst/>
          </a:prstGeom>
        </p:spPr>
        <p:txBody>
          <a:bodyPr wrap="square">
            <a:spAutoFit/>
          </a:bodyPr>
          <a:lstStyle/>
          <a:p>
            <a:pPr>
              <a:lnSpc>
                <a:spcPct val="150000"/>
              </a:lnSpc>
            </a:pPr>
            <a:r>
              <a:rPr lang="en-US" altLang="zh-CN" dirty="0" smtClean="0">
                <a:solidFill>
                  <a:srgbClr val="000000"/>
                </a:solidFill>
                <a:latin typeface="FrutigerLTStd-Light"/>
              </a:rPr>
              <a:t>The </a:t>
            </a:r>
            <a:r>
              <a:rPr lang="en-US" altLang="zh-CN" dirty="0" err="1">
                <a:solidFill>
                  <a:srgbClr val="000000"/>
                </a:solidFill>
                <a:latin typeface="FrutigerLTStd-Light"/>
              </a:rPr>
              <a:t>telomeric</a:t>
            </a:r>
            <a:r>
              <a:rPr lang="en-US" altLang="zh-CN" dirty="0">
                <a:solidFill>
                  <a:srgbClr val="000000"/>
                </a:solidFill>
                <a:latin typeface="FrutigerLTStd-Light"/>
              </a:rPr>
              <a:t> </a:t>
            </a:r>
            <a:r>
              <a:rPr lang="en-US" altLang="zh-CN" dirty="0" smtClean="0">
                <a:solidFill>
                  <a:srgbClr val="000000"/>
                </a:solidFill>
                <a:latin typeface="FrutigerLTStd-Light"/>
              </a:rPr>
              <a:t>repeat amplification </a:t>
            </a:r>
            <a:r>
              <a:rPr lang="en-US" altLang="zh-CN" dirty="0">
                <a:solidFill>
                  <a:srgbClr val="000000"/>
                </a:solidFill>
                <a:latin typeface="FrutigerLTStd-Light"/>
              </a:rPr>
              <a:t>protocol (TRAP) assay permits detection of minute </a:t>
            </a:r>
            <a:r>
              <a:rPr lang="en-US" altLang="zh-CN" dirty="0" smtClean="0">
                <a:solidFill>
                  <a:srgbClr val="000000"/>
                </a:solidFill>
                <a:latin typeface="FrutigerLTStd-Light"/>
              </a:rPr>
              <a:t>levels (</a:t>
            </a:r>
            <a:r>
              <a:rPr lang="zh-CN" altLang="en-US" dirty="0" smtClean="0">
                <a:solidFill>
                  <a:srgbClr val="000000"/>
                </a:solidFill>
                <a:latin typeface="FrutigerLTStd-Light"/>
              </a:rPr>
              <a:t>微量</a:t>
            </a:r>
            <a:r>
              <a:rPr lang="en-US" altLang="zh-CN" dirty="0" smtClean="0">
                <a:solidFill>
                  <a:srgbClr val="000000"/>
                </a:solidFill>
                <a:latin typeface="FrutigerLTStd-Light"/>
              </a:rPr>
              <a:t>) of </a:t>
            </a:r>
            <a:r>
              <a:rPr lang="en-US" altLang="zh-CN" dirty="0">
                <a:solidFill>
                  <a:srgbClr val="000000"/>
                </a:solidFill>
                <a:latin typeface="FrutigerLTStd-Light"/>
              </a:rPr>
              <a:t>telomerase activity in cell lysates by relying on the polymerase </a:t>
            </a:r>
            <a:r>
              <a:rPr lang="en-US" altLang="zh-CN" dirty="0" smtClean="0">
                <a:solidFill>
                  <a:srgbClr val="000000"/>
                </a:solidFill>
                <a:latin typeface="FrutigerLTStd-Light"/>
              </a:rPr>
              <a:t>chain reaction </a:t>
            </a:r>
            <a:r>
              <a:rPr lang="en-US" altLang="zh-CN" dirty="0">
                <a:solidFill>
                  <a:srgbClr val="000000"/>
                </a:solidFill>
                <a:latin typeface="FrutigerLTStd-Light"/>
              </a:rPr>
              <a:t>(PCR) to amplify the products of the telomerase </a:t>
            </a:r>
            <a:r>
              <a:rPr lang="en-US" altLang="zh-CN" dirty="0" smtClean="0">
                <a:solidFill>
                  <a:srgbClr val="000000"/>
                </a:solidFill>
                <a:latin typeface="FrutigerLTStd-Light"/>
              </a:rPr>
              <a:t>enzyme. </a:t>
            </a:r>
            <a:endParaRPr lang="zh-CN" altLang="en-US" dirty="0"/>
          </a:p>
        </p:txBody>
      </p:sp>
      <p:sp>
        <p:nvSpPr>
          <p:cNvPr id="2" name="Rectangle 1"/>
          <p:cNvSpPr/>
          <p:nvPr/>
        </p:nvSpPr>
        <p:spPr>
          <a:xfrm>
            <a:off x="2940701" y="352552"/>
            <a:ext cx="7973658" cy="523220"/>
          </a:xfrm>
          <a:prstGeom prst="rect">
            <a:avLst/>
          </a:prstGeom>
        </p:spPr>
        <p:txBody>
          <a:bodyPr wrap="none">
            <a:spAutoFit/>
          </a:bodyPr>
          <a:lstStyle/>
          <a:p>
            <a:r>
              <a:rPr lang="en-US" altLang="zh-CN" sz="2800" b="1" dirty="0">
                <a:solidFill>
                  <a:srgbClr val="1271FF"/>
                </a:solidFill>
                <a:latin typeface="FrutigerLTStd-Bold"/>
              </a:rPr>
              <a:t>Figure 10.21 </a:t>
            </a:r>
            <a:r>
              <a:rPr lang="en-US" altLang="zh-CN" sz="2800" b="1" dirty="0">
                <a:solidFill>
                  <a:srgbClr val="000000"/>
                </a:solidFill>
                <a:latin typeface="FrutigerLTStd-Bold"/>
              </a:rPr>
              <a:t>Detecting telomerase activity </a:t>
            </a:r>
            <a:endParaRPr lang="zh-CN" altLang="en-US" sz="2800" dirty="0"/>
          </a:p>
        </p:txBody>
      </p:sp>
    </p:spTree>
    <p:extLst>
      <p:ext uri="{BB962C8B-B14F-4D97-AF65-F5344CB8AC3E}">
        <p14:creationId xmlns:p14="http://schemas.microsoft.com/office/powerpoint/2010/main" val="150696397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0595" name="Picture 3" descr="figure 1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13498" y="881743"/>
            <a:ext cx="8679242" cy="429846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565342" y="5180204"/>
            <a:ext cx="11175554" cy="1477328"/>
          </a:xfrm>
          <a:prstGeom prst="rect">
            <a:avLst/>
          </a:prstGeom>
        </p:spPr>
        <p:txBody>
          <a:bodyPr wrap="square">
            <a:spAutoFit/>
          </a:bodyPr>
          <a:lstStyle/>
          <a:p>
            <a:r>
              <a:rPr lang="en-US" altLang="zh-CN" dirty="0">
                <a:latin typeface="FrutigerLTStd-Light"/>
              </a:rPr>
              <a:t>As is </a:t>
            </a:r>
            <a:r>
              <a:rPr lang="en-US" altLang="zh-CN" dirty="0" smtClean="0">
                <a:latin typeface="FrutigerLTStd-Light"/>
              </a:rPr>
              <a:t>apparent,</a:t>
            </a:r>
            <a:r>
              <a:rPr lang="zh-CN" altLang="en-US" dirty="0" smtClean="0">
                <a:latin typeface="FrutigerLTStd-Light"/>
              </a:rPr>
              <a:t> </a:t>
            </a:r>
            <a:r>
              <a:rPr lang="en-US" altLang="zh-CN" dirty="0" smtClean="0">
                <a:latin typeface="FrutigerLTStd-Light"/>
              </a:rPr>
              <a:t>many </a:t>
            </a:r>
            <a:r>
              <a:rPr lang="en-US" altLang="zh-CN" dirty="0">
                <a:latin typeface="FrutigerLTStd-Light"/>
              </a:rPr>
              <a:t>of the cell lineages end </a:t>
            </a:r>
            <a:r>
              <a:rPr lang="en-US" altLang="zh-CN" dirty="0" smtClean="0">
                <a:latin typeface="FrutigerLTStd-Light"/>
              </a:rPr>
              <a:t>abruptly</a:t>
            </a:r>
            <a:r>
              <a:rPr lang="zh-CN" altLang="en-US" dirty="0" smtClean="0">
                <a:latin typeface="FrutigerLTStd-Light"/>
              </a:rPr>
              <a:t> </a:t>
            </a:r>
            <a:r>
              <a:rPr lang="en-US" altLang="zh-CN" dirty="0" smtClean="0">
                <a:latin typeface="FrutigerLTStd-Light"/>
              </a:rPr>
              <a:t>because </a:t>
            </a:r>
            <a:r>
              <a:rPr lang="en-US" altLang="zh-CN" dirty="0">
                <a:latin typeface="FrutigerLTStd-Light"/>
              </a:rPr>
              <a:t>cells stop proliferating or </a:t>
            </a:r>
            <a:r>
              <a:rPr lang="en-US" altLang="zh-CN" dirty="0" smtClean="0">
                <a:latin typeface="FrutigerLTStd-Light"/>
              </a:rPr>
              <a:t>are</a:t>
            </a:r>
            <a:r>
              <a:rPr lang="zh-CN" altLang="en-US" dirty="0" smtClean="0">
                <a:latin typeface="FrutigerLTStd-Light"/>
              </a:rPr>
              <a:t> </a:t>
            </a:r>
            <a:r>
              <a:rPr lang="en-US" altLang="zh-CN" dirty="0" smtClean="0">
                <a:latin typeface="FrutigerLTStd-Light"/>
              </a:rPr>
              <a:t>discarded </a:t>
            </a:r>
            <a:r>
              <a:rPr lang="en-US" altLang="zh-CN" dirty="0">
                <a:latin typeface="FrutigerLTStd-Light"/>
              </a:rPr>
              <a:t>(usually by apoptosis). </a:t>
            </a:r>
            <a:r>
              <a:rPr lang="en-US" altLang="zh-CN" dirty="0" smtClean="0">
                <a:latin typeface="FrutigerLTStd-Light"/>
              </a:rPr>
              <a:t>The</a:t>
            </a:r>
            <a:r>
              <a:rPr lang="zh-CN" altLang="en-US" dirty="0" smtClean="0">
                <a:latin typeface="FrutigerLTStd-Light"/>
              </a:rPr>
              <a:t> </a:t>
            </a:r>
            <a:r>
              <a:rPr lang="en-US" altLang="zh-CN" dirty="0" smtClean="0">
                <a:latin typeface="FrutigerLTStd-Light"/>
              </a:rPr>
              <a:t>cells </a:t>
            </a:r>
            <a:r>
              <a:rPr lang="en-US" altLang="zh-CN" dirty="0">
                <a:latin typeface="FrutigerLTStd-Light"/>
              </a:rPr>
              <a:t>in each of the major </a:t>
            </a:r>
            <a:r>
              <a:rPr lang="en-US" altLang="zh-CN" dirty="0" smtClean="0">
                <a:latin typeface="FrutigerLTStd-Light"/>
              </a:rPr>
              <a:t>branches</a:t>
            </a:r>
            <a:r>
              <a:rPr lang="zh-CN" altLang="en-US" dirty="0" smtClean="0">
                <a:latin typeface="FrutigerLTStd-Light"/>
              </a:rPr>
              <a:t> </a:t>
            </a:r>
            <a:r>
              <a:rPr lang="en-US" altLang="zh-CN" dirty="0" smtClean="0">
                <a:latin typeface="FrutigerLTStd-Light"/>
              </a:rPr>
              <a:t>are </a:t>
            </a:r>
            <a:r>
              <a:rPr lang="en-US" altLang="zh-CN" dirty="0">
                <a:latin typeface="FrutigerLTStd-Light"/>
              </a:rPr>
              <a:t>destined to form a specific </a:t>
            </a:r>
            <a:r>
              <a:rPr lang="en-US" altLang="zh-CN" dirty="0" smtClean="0">
                <a:latin typeface="FrutigerLTStd-Light"/>
              </a:rPr>
              <a:t>tissue.</a:t>
            </a:r>
            <a:r>
              <a:rPr lang="zh-CN" altLang="en-US" dirty="0" smtClean="0">
                <a:latin typeface="FrutigerLTStd-Light"/>
              </a:rPr>
              <a:t> </a:t>
            </a:r>
            <a:r>
              <a:rPr lang="en-US" altLang="zh-CN" dirty="0" smtClean="0">
                <a:latin typeface="FrutigerLTStd-Light"/>
              </a:rPr>
              <a:t>For </a:t>
            </a:r>
            <a:r>
              <a:rPr lang="en-US" altLang="zh-CN" dirty="0">
                <a:latin typeface="FrutigerLTStd-Light"/>
              </a:rPr>
              <a:t>example, cells in the </a:t>
            </a:r>
            <a:r>
              <a:rPr lang="en-US" altLang="zh-CN" dirty="0" smtClean="0">
                <a:latin typeface="FrutigerLTStd-Light"/>
              </a:rPr>
              <a:t>major,</a:t>
            </a:r>
            <a:r>
              <a:rPr lang="zh-CN" altLang="en-US" dirty="0" smtClean="0">
                <a:latin typeface="FrutigerLTStd-Light"/>
              </a:rPr>
              <a:t> </a:t>
            </a:r>
            <a:r>
              <a:rPr lang="en-US" altLang="zh-CN" dirty="0" smtClean="0">
                <a:latin typeface="FrutigerLTStd-Light"/>
              </a:rPr>
              <a:t>multigenerational </a:t>
            </a:r>
            <a:r>
              <a:rPr lang="en-US" altLang="zh-CN" dirty="0">
                <a:latin typeface="FrutigerLTStd-Light"/>
              </a:rPr>
              <a:t>branch on the right </a:t>
            </a:r>
            <a:r>
              <a:rPr lang="en-US" altLang="zh-CN" dirty="0" smtClean="0">
                <a:latin typeface="FrutigerLTStd-Light"/>
              </a:rPr>
              <a:t>are</a:t>
            </a:r>
            <a:r>
              <a:rPr lang="zh-CN" altLang="en-US" dirty="0" smtClean="0">
                <a:latin typeface="FrutigerLTStd-Light"/>
              </a:rPr>
              <a:t> </a:t>
            </a:r>
            <a:r>
              <a:rPr lang="en-US" altLang="zh-CN" dirty="0" smtClean="0">
                <a:latin typeface="FrutigerLTStd-Light"/>
              </a:rPr>
              <a:t>destined </a:t>
            </a:r>
            <a:r>
              <a:rPr lang="en-US" altLang="zh-CN" dirty="0">
                <a:latin typeface="FrutigerLTStd-Light"/>
              </a:rPr>
              <a:t>to form the gonads, while </a:t>
            </a:r>
            <a:r>
              <a:rPr lang="en-US" altLang="zh-CN" dirty="0" smtClean="0">
                <a:latin typeface="FrutigerLTStd-Light"/>
              </a:rPr>
              <a:t>those</a:t>
            </a:r>
            <a:r>
              <a:rPr lang="zh-CN" altLang="en-US" dirty="0" smtClean="0">
                <a:latin typeface="FrutigerLTStd-Light"/>
              </a:rPr>
              <a:t> </a:t>
            </a:r>
            <a:r>
              <a:rPr lang="en-US" altLang="zh-CN" dirty="0" smtClean="0">
                <a:latin typeface="FrutigerLTStd-Light"/>
              </a:rPr>
              <a:t>in </a:t>
            </a:r>
            <a:r>
              <a:rPr lang="en-US" altLang="zh-CN" dirty="0">
                <a:latin typeface="FrutigerLTStd-Light"/>
              </a:rPr>
              <a:t>a small branch at the far left will </a:t>
            </a:r>
            <a:r>
              <a:rPr lang="en-US" altLang="zh-CN" dirty="0" smtClean="0">
                <a:latin typeface="FrutigerLTStd-Light"/>
              </a:rPr>
              <a:t>form</a:t>
            </a:r>
            <a:r>
              <a:rPr lang="zh-CN" altLang="en-US" dirty="0" smtClean="0">
                <a:latin typeface="FrutigerLTStd-Light"/>
              </a:rPr>
              <a:t> </a:t>
            </a:r>
            <a:r>
              <a:rPr lang="en-US" altLang="zh-CN" dirty="0" smtClean="0">
                <a:latin typeface="FrutigerLTStd-Light"/>
              </a:rPr>
              <a:t>the </a:t>
            </a:r>
            <a:r>
              <a:rPr lang="en-US" altLang="zh-CN" dirty="0">
                <a:latin typeface="FrutigerLTStd-Light"/>
              </a:rPr>
              <a:t>nervous system. (A, from J.E. </a:t>
            </a:r>
            <a:r>
              <a:rPr lang="en-US" altLang="zh-CN" dirty="0" smtClean="0">
                <a:latin typeface="FrutigerLTStd-Light"/>
              </a:rPr>
              <a:t>Sulston</a:t>
            </a:r>
            <a:r>
              <a:rPr lang="zh-CN" altLang="en-US" dirty="0" smtClean="0">
                <a:latin typeface="FrutigerLTStd-Light"/>
              </a:rPr>
              <a:t> </a:t>
            </a:r>
            <a:r>
              <a:rPr lang="en-US" altLang="zh-CN" dirty="0" smtClean="0">
                <a:latin typeface="FrutigerLTStd-Light"/>
              </a:rPr>
              <a:t>and </a:t>
            </a:r>
            <a:r>
              <a:rPr lang="en-US" altLang="zh-CN" dirty="0">
                <a:latin typeface="FrutigerLTStd-Light"/>
              </a:rPr>
              <a:t>H.R. Horvitz, </a:t>
            </a:r>
            <a:r>
              <a:rPr lang="en-US" altLang="zh-CN" i="1" dirty="0">
                <a:latin typeface="FrutigerLTStd-LightItalic"/>
              </a:rPr>
              <a:t>Dev. Biol. </a:t>
            </a:r>
            <a:r>
              <a:rPr lang="en-US" altLang="zh-CN" dirty="0" smtClean="0">
                <a:latin typeface="FrutigerLTStd-Light"/>
              </a:rPr>
              <a:t>56:110–156,1977</a:t>
            </a:r>
            <a:r>
              <a:rPr lang="en-US" altLang="zh-CN" dirty="0">
                <a:latin typeface="FrutigerLTStd-Light"/>
              </a:rPr>
              <a:t>.</a:t>
            </a:r>
            <a:endParaRPr lang="zh-CN" altLang="en-US" dirty="0"/>
          </a:p>
        </p:txBody>
      </p:sp>
      <p:sp>
        <p:nvSpPr>
          <p:cNvPr id="6" name="Rectangle 5"/>
          <p:cNvSpPr/>
          <p:nvPr/>
        </p:nvSpPr>
        <p:spPr>
          <a:xfrm>
            <a:off x="1072896" y="430339"/>
            <a:ext cx="10338816" cy="523220"/>
          </a:xfrm>
          <a:prstGeom prst="rect">
            <a:avLst/>
          </a:prstGeom>
        </p:spPr>
        <p:txBody>
          <a:bodyPr wrap="square">
            <a:spAutoFit/>
          </a:bodyPr>
          <a:lstStyle/>
          <a:p>
            <a:r>
              <a:rPr lang="en-US" altLang="zh-CN" sz="2800" b="1" dirty="0">
                <a:solidFill>
                  <a:srgbClr val="1271FF"/>
                </a:solidFill>
                <a:latin typeface="FrutigerLTStd-Bold"/>
              </a:rPr>
              <a:t>Figure 10.1 </a:t>
            </a:r>
            <a:r>
              <a:rPr lang="en-US" altLang="zh-CN" sz="2800" b="1" dirty="0">
                <a:solidFill>
                  <a:srgbClr val="000000"/>
                </a:solidFill>
                <a:latin typeface="FrutigerLTStd-Bold"/>
              </a:rPr>
              <a:t>The pedigree of </a:t>
            </a:r>
            <a:r>
              <a:rPr lang="en-US" altLang="zh-CN" sz="2800" b="1" dirty="0" smtClean="0">
                <a:solidFill>
                  <a:srgbClr val="000000"/>
                </a:solidFill>
                <a:latin typeface="FrutigerLTStd-Bold"/>
              </a:rPr>
              <a:t>cells in </a:t>
            </a:r>
            <a:r>
              <a:rPr lang="en-US" altLang="zh-CN" sz="2800" b="1" dirty="0">
                <a:solidFill>
                  <a:srgbClr val="000000"/>
                </a:solidFill>
                <a:latin typeface="FrutigerLTStd-Bold"/>
              </a:rPr>
              <a:t>the body of a worm</a:t>
            </a:r>
            <a:endParaRPr lang="zh-CN" altLang="en-US" sz="2800" dirty="0"/>
          </a:p>
        </p:txBody>
      </p:sp>
    </p:spTree>
    <p:extLst>
      <p:ext uri="{BB962C8B-B14F-4D97-AF65-F5344CB8AC3E}">
        <p14:creationId xmlns:p14="http://schemas.microsoft.com/office/powerpoint/2010/main" val="25508841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7938" name="Picture 2" descr="figure_10_2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0040" y="1436925"/>
            <a:ext cx="5575153" cy="427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6039612" y="1998248"/>
            <a:ext cx="5797296" cy="2585323"/>
          </a:xfrm>
          <a:prstGeom prst="rect">
            <a:avLst/>
          </a:prstGeom>
        </p:spPr>
        <p:txBody>
          <a:bodyPr wrap="square">
            <a:spAutoFit/>
          </a:bodyPr>
          <a:lstStyle/>
          <a:p>
            <a:r>
              <a:rPr lang="en-US" altLang="zh-CN" dirty="0" smtClean="0">
                <a:solidFill>
                  <a:srgbClr val="000000"/>
                </a:solidFill>
                <a:latin typeface="FrutigerLTStd-Light"/>
              </a:rPr>
              <a:t>(</a:t>
            </a:r>
            <a:r>
              <a:rPr lang="en-US" altLang="zh-CN" dirty="0">
                <a:solidFill>
                  <a:srgbClr val="000000"/>
                </a:solidFill>
                <a:latin typeface="FrutigerLTStd-Light"/>
              </a:rPr>
              <a:t>A) Ciliates of the </a:t>
            </a:r>
            <a:r>
              <a:rPr lang="en-US" altLang="zh-CN" dirty="0" err="1">
                <a:solidFill>
                  <a:srgbClr val="000000"/>
                </a:solidFill>
                <a:latin typeface="FrutigerLTStd-Light"/>
              </a:rPr>
              <a:t>hypotrichous</a:t>
            </a:r>
            <a:r>
              <a:rPr lang="en-US" altLang="zh-CN" dirty="0">
                <a:solidFill>
                  <a:srgbClr val="000000"/>
                </a:solidFill>
                <a:latin typeface="FrutigerLTStd-Light"/>
              </a:rPr>
              <a:t> class have a large macronucleus and a small </a:t>
            </a:r>
            <a:r>
              <a:rPr lang="en-US" altLang="zh-CN" dirty="0" smtClean="0">
                <a:solidFill>
                  <a:srgbClr val="000000"/>
                </a:solidFill>
                <a:latin typeface="FrutigerLTStd-Light"/>
              </a:rPr>
              <a:t>micronucleus.</a:t>
            </a:r>
            <a:r>
              <a:rPr lang="zh-CN" altLang="en-US" dirty="0" smtClean="0">
                <a:solidFill>
                  <a:srgbClr val="000000"/>
                </a:solidFill>
                <a:latin typeface="FrutigerLTStd-Light"/>
              </a:rPr>
              <a:t> </a:t>
            </a:r>
            <a:r>
              <a:rPr lang="en-US" altLang="zh-CN" dirty="0" smtClean="0">
                <a:solidFill>
                  <a:srgbClr val="000000"/>
                </a:solidFill>
                <a:latin typeface="FrutigerLTStd-Light"/>
              </a:rPr>
              <a:t>The </a:t>
            </a:r>
            <a:r>
              <a:rPr lang="en-US" altLang="zh-CN" dirty="0">
                <a:solidFill>
                  <a:srgbClr val="000000"/>
                </a:solidFill>
                <a:latin typeface="FrutigerLTStd-Light"/>
              </a:rPr>
              <a:t>former carries genes required for the maintenance of biosynthesis of these large </a:t>
            </a:r>
            <a:r>
              <a:rPr lang="en-US" altLang="zh-CN" dirty="0" smtClean="0">
                <a:solidFill>
                  <a:srgbClr val="000000"/>
                </a:solidFill>
                <a:latin typeface="FrutigerLTStd-Light"/>
              </a:rPr>
              <a:t>cells,</a:t>
            </a:r>
            <a:r>
              <a:rPr lang="zh-CN" altLang="en-US" dirty="0" smtClean="0">
                <a:solidFill>
                  <a:srgbClr val="000000"/>
                </a:solidFill>
                <a:latin typeface="FrutigerLTStd-Light"/>
              </a:rPr>
              <a:t> </a:t>
            </a:r>
            <a:r>
              <a:rPr lang="en-US" altLang="zh-CN" dirty="0" smtClean="0">
                <a:solidFill>
                  <a:srgbClr val="000000"/>
                </a:solidFill>
                <a:latin typeface="FrutigerLTStd-Light"/>
              </a:rPr>
              <a:t>while </a:t>
            </a:r>
            <a:r>
              <a:rPr lang="en-US" altLang="zh-CN" dirty="0">
                <a:solidFill>
                  <a:srgbClr val="000000"/>
                </a:solidFill>
                <a:latin typeface="FrutigerLTStd-Light"/>
              </a:rPr>
              <a:t>the latter carries the germ-line copies of the genome. </a:t>
            </a:r>
            <a:r>
              <a:rPr lang="en-US" altLang="zh-CN" dirty="0" smtClean="0">
                <a:solidFill>
                  <a:srgbClr val="000000"/>
                </a:solidFill>
                <a:latin typeface="FrutigerLTStd-Light"/>
              </a:rPr>
              <a:t>(</a:t>
            </a:r>
            <a:r>
              <a:rPr lang="en-US" altLang="zh-CN" dirty="0">
                <a:solidFill>
                  <a:srgbClr val="000000"/>
                </a:solidFill>
                <a:latin typeface="FrutigerLTStd-Light"/>
              </a:rPr>
              <a:t>B) The appearance of </a:t>
            </a:r>
            <a:r>
              <a:rPr lang="en-US" altLang="zh-CN" i="1" dirty="0" err="1">
                <a:solidFill>
                  <a:srgbClr val="000000"/>
                </a:solidFill>
                <a:latin typeface="FrutigerLTStd-LightItalic"/>
              </a:rPr>
              <a:t>Euplotes</a:t>
            </a:r>
            <a:r>
              <a:rPr lang="en-US" altLang="zh-CN" i="1" dirty="0">
                <a:solidFill>
                  <a:srgbClr val="000000"/>
                </a:solidFill>
                <a:latin typeface="FrutigerLTStd-LightItalic"/>
              </a:rPr>
              <a:t> </a:t>
            </a:r>
            <a:r>
              <a:rPr lang="en-US" altLang="zh-CN" i="1" dirty="0" err="1">
                <a:solidFill>
                  <a:srgbClr val="000000"/>
                </a:solidFill>
                <a:latin typeface="FrutigerLTStd-LightItalic"/>
              </a:rPr>
              <a:t>aediculatus</a:t>
            </a:r>
            <a:r>
              <a:rPr lang="en-US" altLang="zh-CN" dirty="0">
                <a:solidFill>
                  <a:srgbClr val="000000"/>
                </a:solidFill>
                <a:latin typeface="FrutigerLTStd-Light"/>
              </a:rPr>
              <a:t>, from which </a:t>
            </a:r>
            <a:r>
              <a:rPr lang="en-US" altLang="zh-CN" dirty="0" smtClean="0">
                <a:solidFill>
                  <a:srgbClr val="000000"/>
                </a:solidFill>
                <a:latin typeface="FrutigerLTStd-Light"/>
              </a:rPr>
              <a:t>the</a:t>
            </a:r>
            <a:r>
              <a:rPr lang="zh-CN" altLang="en-US" dirty="0" smtClean="0">
                <a:solidFill>
                  <a:srgbClr val="000000"/>
                </a:solidFill>
                <a:latin typeface="FrutigerLTStd-Light"/>
              </a:rPr>
              <a:t> </a:t>
            </a:r>
            <a:r>
              <a:rPr lang="en-US" altLang="zh-CN" dirty="0" smtClean="0">
                <a:solidFill>
                  <a:srgbClr val="000000"/>
                </a:solidFill>
                <a:latin typeface="FrutigerLTStd-Light"/>
              </a:rPr>
              <a:t>telomerase </a:t>
            </a:r>
            <a:r>
              <a:rPr lang="en-US" altLang="zh-CN" dirty="0">
                <a:solidFill>
                  <a:srgbClr val="000000"/>
                </a:solidFill>
                <a:latin typeface="FrutigerLTStd-Light"/>
              </a:rPr>
              <a:t>catalytic subunit was purified, yielding an amino acid sequence that </a:t>
            </a:r>
            <a:r>
              <a:rPr lang="en-US" altLang="zh-CN" dirty="0" smtClean="0">
                <a:solidFill>
                  <a:srgbClr val="000000"/>
                </a:solidFill>
                <a:latin typeface="FrutigerLTStd-Light"/>
              </a:rPr>
              <a:t>allowed</a:t>
            </a:r>
            <a:r>
              <a:rPr lang="zh-CN" altLang="en-US" dirty="0" smtClean="0">
                <a:solidFill>
                  <a:srgbClr val="000000"/>
                </a:solidFill>
                <a:latin typeface="FrutigerLTStd-Light"/>
              </a:rPr>
              <a:t> </a:t>
            </a:r>
            <a:r>
              <a:rPr lang="en-US" altLang="zh-CN" dirty="0" smtClean="0">
                <a:solidFill>
                  <a:srgbClr val="000000"/>
                </a:solidFill>
                <a:latin typeface="FrutigerLTStd-Light"/>
              </a:rPr>
              <a:t>cloning </a:t>
            </a:r>
            <a:r>
              <a:rPr lang="en-US" altLang="zh-CN" dirty="0">
                <a:solidFill>
                  <a:srgbClr val="000000"/>
                </a:solidFill>
                <a:latin typeface="FrutigerLTStd-Light"/>
              </a:rPr>
              <a:t>of the encoding gene. </a:t>
            </a:r>
            <a:endParaRPr lang="zh-CN" altLang="en-US" dirty="0"/>
          </a:p>
        </p:txBody>
      </p:sp>
      <p:sp>
        <p:nvSpPr>
          <p:cNvPr id="3" name="Rectangle 2"/>
          <p:cNvSpPr/>
          <p:nvPr/>
        </p:nvSpPr>
        <p:spPr>
          <a:xfrm>
            <a:off x="1463040" y="203364"/>
            <a:ext cx="9006840" cy="954107"/>
          </a:xfrm>
          <a:prstGeom prst="rect">
            <a:avLst/>
          </a:prstGeom>
        </p:spPr>
        <p:txBody>
          <a:bodyPr wrap="square">
            <a:spAutoFit/>
          </a:bodyPr>
          <a:lstStyle/>
          <a:p>
            <a:pPr algn="ctr"/>
            <a:r>
              <a:rPr lang="en-US" altLang="zh-CN" sz="2800" b="1" dirty="0">
                <a:solidFill>
                  <a:srgbClr val="1271FF"/>
                </a:solidFill>
                <a:latin typeface="FrutigerLTStd-Bold"/>
              </a:rPr>
              <a:t>Figure 10.23 </a:t>
            </a:r>
            <a:r>
              <a:rPr lang="en-US" altLang="zh-CN" sz="2800" b="1" dirty="0" smtClean="0">
                <a:solidFill>
                  <a:srgbClr val="000000"/>
                </a:solidFill>
                <a:latin typeface="FrutigerLTStd-Bold"/>
              </a:rPr>
              <a:t>Ciliates(</a:t>
            </a:r>
            <a:r>
              <a:rPr lang="zh-CN" altLang="en-US" sz="2800" dirty="0"/>
              <a:t>纤毛虫</a:t>
            </a:r>
            <a:r>
              <a:rPr lang="en-US" altLang="zh-CN" sz="2800" b="1" dirty="0" smtClean="0">
                <a:solidFill>
                  <a:srgbClr val="000000"/>
                </a:solidFill>
                <a:latin typeface="FrutigerLTStd-Bold"/>
              </a:rPr>
              <a:t>) </a:t>
            </a:r>
            <a:r>
              <a:rPr lang="en-US" altLang="zh-CN" sz="2800" b="1" dirty="0">
                <a:solidFill>
                  <a:srgbClr val="000000"/>
                </a:solidFill>
                <a:latin typeface="FrutigerLTStd-Bold"/>
              </a:rPr>
              <a:t>and the isolation of the telomerase enzyme and </a:t>
            </a:r>
            <a:r>
              <a:rPr lang="en-US" altLang="zh-CN" sz="2800" b="1" dirty="0" smtClean="0">
                <a:solidFill>
                  <a:srgbClr val="000000"/>
                </a:solidFill>
                <a:latin typeface="FrutigerLTStd-Bold"/>
              </a:rPr>
              <a:t>gene </a:t>
            </a:r>
            <a:endParaRPr lang="en-US" altLang="zh-CN" sz="2800" b="1" dirty="0">
              <a:solidFill>
                <a:srgbClr val="000000"/>
              </a:solidFill>
              <a:latin typeface="FrutigerLTStd-Bold"/>
            </a:endParaRPr>
          </a:p>
        </p:txBody>
      </p:sp>
      <p:sp>
        <p:nvSpPr>
          <p:cNvPr id="5" name="TextBox 4"/>
          <p:cNvSpPr txBox="1"/>
          <p:nvPr/>
        </p:nvSpPr>
        <p:spPr>
          <a:xfrm>
            <a:off x="277210" y="6039640"/>
            <a:ext cx="11378500" cy="400110"/>
          </a:xfrm>
          <a:prstGeom prst="rect">
            <a:avLst/>
          </a:prstGeom>
          <a:noFill/>
        </p:spPr>
        <p:txBody>
          <a:bodyPr wrap="none" rtlCol="0">
            <a:spAutoFit/>
          </a:bodyPr>
          <a:lstStyle/>
          <a:p>
            <a:r>
              <a:rPr lang="en-US" altLang="zh-CN" sz="2000" b="1" dirty="0">
                <a:solidFill>
                  <a:srgbClr val="FF0000"/>
                </a:solidFill>
              </a:rPr>
              <a:t>This </a:t>
            </a:r>
            <a:r>
              <a:rPr lang="en-US" altLang="zh-CN" sz="2000" b="1" dirty="0" smtClean="0">
                <a:solidFill>
                  <a:srgbClr val="FF0000"/>
                </a:solidFill>
              </a:rPr>
              <a:t>organism carry </a:t>
            </a:r>
            <a:r>
              <a:rPr lang="en-US" altLang="zh-CN" sz="2000" b="1" dirty="0">
                <a:solidFill>
                  <a:srgbClr val="FF0000"/>
                </a:solidFill>
              </a:rPr>
              <a:t>hundreds of thousands of </a:t>
            </a:r>
            <a:r>
              <a:rPr lang="en-US" altLang="zh-CN" sz="2000" b="1" dirty="0" smtClean="0">
                <a:solidFill>
                  <a:srgbClr val="FF0000"/>
                </a:solidFill>
              </a:rPr>
              <a:t>telomeres, while each human cell only contain 92 telomere</a:t>
            </a:r>
            <a:endParaRPr lang="zh-CN" altLang="en-US" sz="2000" b="1" dirty="0">
              <a:solidFill>
                <a:srgbClr val="FF0000"/>
              </a:solidFill>
            </a:endParaRPr>
          </a:p>
        </p:txBody>
      </p:sp>
    </p:spTree>
    <p:extLst>
      <p:ext uri="{BB962C8B-B14F-4D97-AF65-F5344CB8AC3E}">
        <p14:creationId xmlns:p14="http://schemas.microsoft.com/office/powerpoint/2010/main" val="1073483227"/>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5890" name="Picture 2" descr="figure_10_22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02005" y="1102386"/>
            <a:ext cx="8513763" cy="3351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174278" y="4578876"/>
            <a:ext cx="11923234" cy="2031325"/>
          </a:xfrm>
          <a:prstGeom prst="rect">
            <a:avLst/>
          </a:prstGeom>
        </p:spPr>
        <p:txBody>
          <a:bodyPr wrap="square">
            <a:spAutoFit/>
          </a:bodyPr>
          <a:lstStyle/>
          <a:p>
            <a:r>
              <a:rPr lang="en-US" altLang="zh-CN" dirty="0" smtClean="0">
                <a:solidFill>
                  <a:srgbClr val="000000"/>
                </a:solidFill>
                <a:latin typeface="FrutigerLTStd-Light"/>
              </a:rPr>
              <a:t>(</a:t>
            </a:r>
            <a:r>
              <a:rPr lang="en-US" altLang="zh-CN" dirty="0">
                <a:solidFill>
                  <a:srgbClr val="000000"/>
                </a:solidFill>
                <a:latin typeface="FrutigerLTStd-Light"/>
              </a:rPr>
              <a:t>A) Determination of the</a:t>
            </a:r>
            <a:r>
              <a:rPr lang="zh-CN" altLang="en-US" dirty="0">
                <a:solidFill>
                  <a:srgbClr val="000000"/>
                </a:solidFill>
                <a:latin typeface="FrutigerLTStd-Light"/>
              </a:rPr>
              <a:t> </a:t>
            </a:r>
            <a:r>
              <a:rPr lang="en-US" altLang="zh-CN" dirty="0">
                <a:solidFill>
                  <a:srgbClr val="000000"/>
                </a:solidFill>
                <a:latin typeface="FrutigerLTStd-Light"/>
              </a:rPr>
              <a:t>amino acid sequence of the catalytic</a:t>
            </a:r>
            <a:r>
              <a:rPr lang="zh-CN" altLang="en-US" dirty="0">
                <a:solidFill>
                  <a:srgbClr val="000000"/>
                </a:solidFill>
                <a:latin typeface="FrutigerLTStd-Light"/>
              </a:rPr>
              <a:t> </a:t>
            </a:r>
            <a:r>
              <a:rPr lang="en-US" altLang="zh-CN" dirty="0">
                <a:solidFill>
                  <a:srgbClr val="000000"/>
                </a:solidFill>
                <a:latin typeface="FrutigerLTStd-Light"/>
              </a:rPr>
              <a:t>subunit of the telomerase </a:t>
            </a:r>
            <a:r>
              <a:rPr lang="en-US" altLang="zh-CN" dirty="0" err="1">
                <a:solidFill>
                  <a:srgbClr val="000000"/>
                </a:solidFill>
                <a:latin typeface="FrutigerLTStd-Light"/>
              </a:rPr>
              <a:t>holoenzyme</a:t>
            </a:r>
            <a:r>
              <a:rPr lang="en-US" altLang="zh-CN" dirty="0">
                <a:solidFill>
                  <a:srgbClr val="000000"/>
                </a:solidFill>
                <a:latin typeface="FrutigerLTStd-Light"/>
              </a:rPr>
              <a:t> of</a:t>
            </a:r>
            <a:r>
              <a:rPr lang="zh-CN" altLang="en-US" dirty="0">
                <a:solidFill>
                  <a:srgbClr val="000000"/>
                </a:solidFill>
                <a:latin typeface="FrutigerLTStd-Light"/>
              </a:rPr>
              <a:t> </a:t>
            </a:r>
            <a:r>
              <a:rPr lang="en-US" altLang="zh-CN" i="1" dirty="0" err="1">
                <a:solidFill>
                  <a:srgbClr val="000000"/>
                </a:solidFill>
                <a:latin typeface="FrutigerLTStd-LightItalic"/>
              </a:rPr>
              <a:t>Euplotes</a:t>
            </a:r>
            <a:r>
              <a:rPr lang="en-US" altLang="zh-CN" i="1" dirty="0">
                <a:solidFill>
                  <a:srgbClr val="000000"/>
                </a:solidFill>
                <a:latin typeface="FrutigerLTStd-LightItalic"/>
              </a:rPr>
              <a:t> </a:t>
            </a:r>
            <a:r>
              <a:rPr lang="en-US" altLang="zh-CN" i="1" dirty="0" err="1">
                <a:solidFill>
                  <a:srgbClr val="000000"/>
                </a:solidFill>
                <a:latin typeface="FrutigerLTStd-LightItalic"/>
              </a:rPr>
              <a:t>aediculatus</a:t>
            </a:r>
            <a:r>
              <a:rPr lang="en-US" altLang="zh-CN" i="1" dirty="0">
                <a:solidFill>
                  <a:srgbClr val="000000"/>
                </a:solidFill>
                <a:latin typeface="FrutigerLTStd-LightItalic"/>
              </a:rPr>
              <a:t> </a:t>
            </a:r>
            <a:r>
              <a:rPr lang="en-US" altLang="zh-CN" dirty="0">
                <a:solidFill>
                  <a:srgbClr val="000000"/>
                </a:solidFill>
                <a:latin typeface="FrutigerLTStd-Light"/>
              </a:rPr>
              <a:t>(see Sidebar 10.3)</a:t>
            </a:r>
            <a:r>
              <a:rPr lang="zh-CN" altLang="en-US" dirty="0">
                <a:solidFill>
                  <a:srgbClr val="000000"/>
                </a:solidFill>
                <a:latin typeface="FrutigerLTStd-Light"/>
              </a:rPr>
              <a:t> </a:t>
            </a:r>
            <a:r>
              <a:rPr lang="en-US" altLang="zh-CN" dirty="0">
                <a:solidFill>
                  <a:srgbClr val="000000"/>
                </a:solidFill>
                <a:latin typeface="FrutigerLTStd-Light"/>
              </a:rPr>
              <a:t>enabled the cloning of the encoding</a:t>
            </a:r>
            <a:r>
              <a:rPr lang="zh-CN" altLang="en-US" dirty="0">
                <a:solidFill>
                  <a:srgbClr val="000000"/>
                </a:solidFill>
                <a:latin typeface="FrutigerLTStd-Light"/>
              </a:rPr>
              <a:t> </a:t>
            </a:r>
            <a:r>
              <a:rPr lang="en-US" altLang="zh-CN" dirty="0">
                <a:solidFill>
                  <a:srgbClr val="000000"/>
                </a:solidFill>
                <a:latin typeface="FrutigerLTStd-Light"/>
              </a:rPr>
              <a:t>gene, termed initially p123. This gene</a:t>
            </a:r>
            <a:r>
              <a:rPr lang="zh-CN" altLang="en-US" dirty="0">
                <a:solidFill>
                  <a:srgbClr val="000000"/>
                </a:solidFill>
                <a:latin typeface="FrutigerLTStd-Light"/>
              </a:rPr>
              <a:t> </a:t>
            </a:r>
            <a:r>
              <a:rPr lang="en-US" altLang="zh-CN" dirty="0">
                <a:solidFill>
                  <a:srgbClr val="000000"/>
                </a:solidFill>
                <a:latin typeface="FrutigerLTStd-Light"/>
              </a:rPr>
              <a:t>was found to be homologous to the</a:t>
            </a:r>
            <a:r>
              <a:rPr lang="zh-CN" altLang="en-US" dirty="0">
                <a:solidFill>
                  <a:srgbClr val="000000"/>
                </a:solidFill>
                <a:latin typeface="FrutigerLTStd-Light"/>
              </a:rPr>
              <a:t> </a:t>
            </a:r>
            <a:r>
              <a:rPr lang="en-US" altLang="zh-CN" dirty="0">
                <a:solidFill>
                  <a:srgbClr val="000000"/>
                </a:solidFill>
                <a:latin typeface="FrutigerLTStd-Light"/>
              </a:rPr>
              <a:t>gene encoding the catalytic subunit of</a:t>
            </a:r>
            <a:r>
              <a:rPr lang="zh-CN" altLang="en-US" dirty="0">
                <a:solidFill>
                  <a:srgbClr val="000000"/>
                </a:solidFill>
                <a:latin typeface="FrutigerLTStd-Light"/>
              </a:rPr>
              <a:t> </a:t>
            </a:r>
            <a:r>
              <a:rPr lang="en-US" altLang="zh-CN" dirty="0">
                <a:solidFill>
                  <a:srgbClr val="000000"/>
                </a:solidFill>
                <a:latin typeface="FrutigerLTStd-Light"/>
              </a:rPr>
              <a:t>the </a:t>
            </a:r>
            <a:r>
              <a:rPr lang="en-US" altLang="zh-CN" i="1" dirty="0">
                <a:solidFill>
                  <a:srgbClr val="000000"/>
                </a:solidFill>
                <a:latin typeface="FrutigerLTStd-LightItalic"/>
              </a:rPr>
              <a:t>Saccharomyces </a:t>
            </a:r>
            <a:r>
              <a:rPr lang="en-US" altLang="zh-CN" i="1" dirty="0" err="1">
                <a:solidFill>
                  <a:srgbClr val="000000"/>
                </a:solidFill>
                <a:latin typeface="FrutigerLTStd-LightItalic"/>
              </a:rPr>
              <a:t>cerevisiae</a:t>
            </a:r>
            <a:r>
              <a:rPr lang="en-US" altLang="zh-CN" i="1" dirty="0">
                <a:solidFill>
                  <a:srgbClr val="000000"/>
                </a:solidFill>
                <a:latin typeface="FrutigerLTStd-LightItalic"/>
              </a:rPr>
              <a:t> </a:t>
            </a:r>
            <a:r>
              <a:rPr lang="en-US" altLang="zh-CN" dirty="0">
                <a:solidFill>
                  <a:srgbClr val="000000"/>
                </a:solidFill>
                <a:latin typeface="FrutigerLTStd-Light"/>
              </a:rPr>
              <a:t>(yeast)</a:t>
            </a:r>
            <a:r>
              <a:rPr lang="zh-CN" altLang="en-US" dirty="0">
                <a:solidFill>
                  <a:srgbClr val="000000"/>
                </a:solidFill>
                <a:latin typeface="FrutigerLTStd-Light"/>
              </a:rPr>
              <a:t> </a:t>
            </a:r>
            <a:r>
              <a:rPr lang="en-US" altLang="zh-CN" dirty="0">
                <a:solidFill>
                  <a:srgbClr val="000000"/>
                </a:solidFill>
                <a:latin typeface="FrutigerLTStd-Light"/>
              </a:rPr>
              <a:t>telomerase </a:t>
            </a:r>
            <a:r>
              <a:rPr lang="en-US" altLang="zh-CN" dirty="0" err="1">
                <a:solidFill>
                  <a:srgbClr val="000000"/>
                </a:solidFill>
                <a:latin typeface="FrutigerLTStd-Light"/>
              </a:rPr>
              <a:t>holoenzyme</a:t>
            </a:r>
            <a:r>
              <a:rPr lang="en-US" altLang="zh-CN" dirty="0">
                <a:solidFill>
                  <a:srgbClr val="000000"/>
                </a:solidFill>
                <a:latin typeface="FrutigerLTStd-Light"/>
              </a:rPr>
              <a:t>, termed</a:t>
            </a:r>
            <a:r>
              <a:rPr lang="zh-CN" altLang="en-US" dirty="0">
                <a:solidFill>
                  <a:srgbClr val="000000"/>
                </a:solidFill>
                <a:latin typeface="FrutigerLTStd-Light"/>
              </a:rPr>
              <a:t> </a:t>
            </a:r>
            <a:r>
              <a:rPr lang="en-US" altLang="zh-CN" dirty="0">
                <a:solidFill>
                  <a:srgbClr val="000000"/>
                </a:solidFill>
                <a:latin typeface="FrutigerLTStd-Light"/>
              </a:rPr>
              <a:t>Est2 (ever-shorter telomeres). Further</a:t>
            </a:r>
            <a:r>
              <a:rPr lang="zh-CN" altLang="en-US" dirty="0">
                <a:solidFill>
                  <a:srgbClr val="000000"/>
                </a:solidFill>
                <a:latin typeface="FrutigerLTStd-Light"/>
              </a:rPr>
              <a:t> </a:t>
            </a:r>
            <a:r>
              <a:rPr lang="en-US" altLang="zh-CN" dirty="0">
                <a:solidFill>
                  <a:srgbClr val="000000"/>
                </a:solidFill>
                <a:latin typeface="FrutigerLTStd-Light"/>
              </a:rPr>
              <a:t>analysis revealed extensive sequence</a:t>
            </a:r>
            <a:r>
              <a:rPr lang="zh-CN" altLang="en-US" dirty="0">
                <a:solidFill>
                  <a:srgbClr val="000000"/>
                </a:solidFill>
                <a:latin typeface="FrutigerLTStd-Light"/>
              </a:rPr>
              <a:t> </a:t>
            </a:r>
            <a:r>
              <a:rPr lang="en-US" altLang="zh-CN" dirty="0">
                <a:solidFill>
                  <a:srgbClr val="000000"/>
                </a:solidFill>
                <a:latin typeface="FrutigerLTStd-Light"/>
              </a:rPr>
              <a:t>relatedness of these two catalytic</a:t>
            </a:r>
            <a:r>
              <a:rPr lang="zh-CN" altLang="en-US" dirty="0">
                <a:solidFill>
                  <a:srgbClr val="000000"/>
                </a:solidFill>
                <a:latin typeface="FrutigerLTStd-Light"/>
              </a:rPr>
              <a:t> </a:t>
            </a:r>
            <a:r>
              <a:rPr lang="en-US" altLang="zh-CN" dirty="0">
                <a:solidFill>
                  <a:srgbClr val="000000"/>
                </a:solidFill>
                <a:latin typeface="FrutigerLTStd-Light"/>
              </a:rPr>
              <a:t>subunits to the catalytic clefts of </a:t>
            </a:r>
            <a:r>
              <a:rPr lang="en-US" altLang="zh-CN" u="sng" dirty="0">
                <a:solidFill>
                  <a:srgbClr val="FF0000"/>
                </a:solidFill>
                <a:latin typeface="FrutigerLTStd-Light"/>
              </a:rPr>
              <a:t>reverse</a:t>
            </a:r>
            <a:r>
              <a:rPr lang="zh-CN" altLang="en-US" u="sng" dirty="0">
                <a:solidFill>
                  <a:srgbClr val="FF0000"/>
                </a:solidFill>
                <a:latin typeface="FrutigerLTStd-Light"/>
              </a:rPr>
              <a:t> </a:t>
            </a:r>
            <a:r>
              <a:rPr lang="en-US" altLang="zh-CN" u="sng" dirty="0" err="1">
                <a:solidFill>
                  <a:srgbClr val="FF0000"/>
                </a:solidFill>
                <a:latin typeface="FrutigerLTStd-Light"/>
              </a:rPr>
              <a:t>transcriptases</a:t>
            </a:r>
            <a:r>
              <a:rPr lang="en-US" altLang="zh-CN" dirty="0">
                <a:solidFill>
                  <a:srgbClr val="000000"/>
                </a:solidFill>
                <a:latin typeface="FrutigerLTStd-Light"/>
              </a:rPr>
              <a:t> (RTs) specified by a variety</a:t>
            </a:r>
            <a:r>
              <a:rPr lang="zh-CN" altLang="en-US" dirty="0">
                <a:solidFill>
                  <a:srgbClr val="000000"/>
                </a:solidFill>
                <a:latin typeface="FrutigerLTStd-Light"/>
              </a:rPr>
              <a:t> </a:t>
            </a:r>
            <a:r>
              <a:rPr lang="en-US" altLang="zh-CN" dirty="0">
                <a:solidFill>
                  <a:srgbClr val="000000"/>
                </a:solidFill>
                <a:latin typeface="FrutigerLTStd-Light"/>
              </a:rPr>
              <a:t>of </a:t>
            </a:r>
            <a:r>
              <a:rPr lang="en-US" altLang="zh-CN" dirty="0" err="1">
                <a:solidFill>
                  <a:srgbClr val="000000"/>
                </a:solidFill>
                <a:latin typeface="FrutigerLTStd-Light"/>
              </a:rPr>
              <a:t>retrotransposons</a:t>
            </a:r>
            <a:r>
              <a:rPr lang="en-US" altLang="zh-CN" dirty="0">
                <a:solidFill>
                  <a:srgbClr val="000000"/>
                </a:solidFill>
                <a:latin typeface="FrutigerLTStd-Light"/>
              </a:rPr>
              <a:t> as well as retroviruses</a:t>
            </a:r>
            <a:r>
              <a:rPr lang="zh-CN" altLang="en-US" dirty="0">
                <a:solidFill>
                  <a:srgbClr val="000000"/>
                </a:solidFill>
                <a:latin typeface="FrutigerLTStd-Light"/>
              </a:rPr>
              <a:t> </a:t>
            </a:r>
            <a:r>
              <a:rPr lang="en-US" altLang="zh-CN" dirty="0">
                <a:solidFill>
                  <a:srgbClr val="000000"/>
                </a:solidFill>
                <a:latin typeface="FrutigerLTStd-Light"/>
              </a:rPr>
              <a:t>such as human immunodeficiency virus</a:t>
            </a:r>
            <a:r>
              <a:rPr lang="zh-CN" altLang="en-US" dirty="0">
                <a:solidFill>
                  <a:srgbClr val="000000"/>
                </a:solidFill>
                <a:latin typeface="FrutigerLTStd-Light"/>
              </a:rPr>
              <a:t> </a:t>
            </a:r>
            <a:r>
              <a:rPr lang="en-US" altLang="zh-CN" dirty="0">
                <a:solidFill>
                  <a:srgbClr val="000000"/>
                </a:solidFill>
                <a:latin typeface="FrutigerLTStd-Light"/>
              </a:rPr>
              <a:t>(HIV). </a:t>
            </a:r>
            <a:endParaRPr lang="zh-CN" altLang="en-US" dirty="0"/>
          </a:p>
        </p:txBody>
      </p:sp>
      <p:sp>
        <p:nvSpPr>
          <p:cNvPr id="3" name="Rectangle 2"/>
          <p:cNvSpPr/>
          <p:nvPr/>
        </p:nvSpPr>
        <p:spPr>
          <a:xfrm>
            <a:off x="1813483" y="234434"/>
            <a:ext cx="9060494" cy="523220"/>
          </a:xfrm>
          <a:prstGeom prst="rect">
            <a:avLst/>
          </a:prstGeom>
        </p:spPr>
        <p:txBody>
          <a:bodyPr wrap="none">
            <a:spAutoFit/>
          </a:bodyPr>
          <a:lstStyle/>
          <a:p>
            <a:r>
              <a:rPr lang="en-US" altLang="zh-CN" sz="2800" b="1" dirty="0">
                <a:solidFill>
                  <a:srgbClr val="1271FF"/>
                </a:solidFill>
                <a:latin typeface="FrutigerLTStd-Bold"/>
              </a:rPr>
              <a:t>Figure 10.22 </a:t>
            </a:r>
            <a:r>
              <a:rPr lang="en-US" altLang="zh-CN" sz="2800" b="1" dirty="0">
                <a:solidFill>
                  <a:srgbClr val="000000"/>
                </a:solidFill>
                <a:latin typeface="FrutigerLTStd-Bold"/>
              </a:rPr>
              <a:t>The catalytic subunit of</a:t>
            </a:r>
            <a:r>
              <a:rPr lang="zh-CN" altLang="en-US" sz="2800" b="1" dirty="0">
                <a:solidFill>
                  <a:srgbClr val="000000"/>
                </a:solidFill>
                <a:latin typeface="FrutigerLTStd-Bold"/>
              </a:rPr>
              <a:t> </a:t>
            </a:r>
            <a:r>
              <a:rPr lang="en-US" altLang="zh-CN" sz="2800" b="1" dirty="0">
                <a:solidFill>
                  <a:srgbClr val="000000"/>
                </a:solidFill>
                <a:latin typeface="FrutigerLTStd-Bold"/>
              </a:rPr>
              <a:t>telomerase </a:t>
            </a:r>
            <a:endParaRPr lang="zh-CN" altLang="en-US" sz="2800" dirty="0"/>
          </a:p>
        </p:txBody>
      </p:sp>
    </p:spTree>
    <p:extLst>
      <p:ext uri="{BB962C8B-B14F-4D97-AF65-F5344CB8AC3E}">
        <p14:creationId xmlns:p14="http://schemas.microsoft.com/office/powerpoint/2010/main" val="699831903"/>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9986" name="Picture 2" descr="figure_10_24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7625" y="1583768"/>
            <a:ext cx="5322824" cy="45612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6140196" y="1309859"/>
            <a:ext cx="5377580" cy="5109091"/>
          </a:xfrm>
          <a:prstGeom prst="rect">
            <a:avLst/>
          </a:prstGeom>
        </p:spPr>
        <p:txBody>
          <a:bodyPr wrap="square">
            <a:spAutoFit/>
          </a:bodyPr>
          <a:lstStyle/>
          <a:p>
            <a:r>
              <a:rPr lang="en-US" altLang="zh-CN" dirty="0" smtClean="0">
                <a:solidFill>
                  <a:srgbClr val="000000"/>
                </a:solidFill>
                <a:latin typeface="FrutigerLTStd-Light"/>
              </a:rPr>
              <a:t>(</a:t>
            </a:r>
            <a:r>
              <a:rPr lang="en-US" altLang="zh-CN" dirty="0">
                <a:solidFill>
                  <a:srgbClr val="000000"/>
                </a:solidFill>
                <a:latin typeface="FrutigerLTStd-Light"/>
              </a:rPr>
              <a:t>A) The human telomerase </a:t>
            </a:r>
            <a:r>
              <a:rPr lang="en-US" altLang="zh-CN" dirty="0" err="1">
                <a:solidFill>
                  <a:srgbClr val="000000"/>
                </a:solidFill>
                <a:latin typeface="FrutigerLTStd-Light"/>
              </a:rPr>
              <a:t>holoenzyme</a:t>
            </a:r>
            <a:r>
              <a:rPr lang="en-US" altLang="zh-CN" dirty="0">
                <a:solidFill>
                  <a:srgbClr val="000000"/>
                </a:solidFill>
                <a:latin typeface="FrutigerLTStd-Light"/>
              </a:rPr>
              <a:t> is composed of </a:t>
            </a:r>
            <a:r>
              <a:rPr lang="en-US" altLang="zh-CN" dirty="0" smtClean="0">
                <a:solidFill>
                  <a:srgbClr val="000000"/>
                </a:solidFill>
                <a:latin typeface="FrutigerLTStd-Light"/>
              </a:rPr>
              <a:t>two</a:t>
            </a:r>
            <a:r>
              <a:rPr lang="zh-CN" altLang="en-US" dirty="0" smtClean="0">
                <a:solidFill>
                  <a:srgbClr val="000000"/>
                </a:solidFill>
                <a:latin typeface="FrutigerLTStd-Light"/>
              </a:rPr>
              <a:t> </a:t>
            </a:r>
            <a:r>
              <a:rPr lang="en-US" altLang="zh-CN" dirty="0" smtClean="0">
                <a:solidFill>
                  <a:srgbClr val="000000"/>
                </a:solidFill>
                <a:latin typeface="FrutigerLTStd-Light"/>
              </a:rPr>
              <a:t>core </a:t>
            </a:r>
            <a:r>
              <a:rPr lang="en-US" altLang="zh-CN" dirty="0">
                <a:solidFill>
                  <a:srgbClr val="000000"/>
                </a:solidFill>
                <a:latin typeface="FrutigerLTStd-Light"/>
              </a:rPr>
              <a:t>subunits, the </a:t>
            </a:r>
            <a:r>
              <a:rPr lang="en-US" altLang="zh-CN" dirty="0" err="1">
                <a:solidFill>
                  <a:srgbClr val="000000"/>
                </a:solidFill>
                <a:latin typeface="FrutigerLTStd-Light"/>
              </a:rPr>
              <a:t>hTERT</a:t>
            </a:r>
            <a:r>
              <a:rPr lang="en-US" altLang="zh-CN" dirty="0">
                <a:solidFill>
                  <a:srgbClr val="000000"/>
                </a:solidFill>
                <a:latin typeface="FrutigerLTStd-Light"/>
              </a:rPr>
              <a:t> catalytic subunit (</a:t>
            </a:r>
            <a:r>
              <a:rPr lang="en-US" altLang="zh-CN" i="1" dirty="0">
                <a:solidFill>
                  <a:srgbClr val="000000"/>
                </a:solidFill>
                <a:latin typeface="FrutigerLTStd-LightItalic"/>
              </a:rPr>
              <a:t>light brown</a:t>
            </a:r>
            <a:r>
              <a:rPr lang="en-US" altLang="zh-CN" dirty="0">
                <a:solidFill>
                  <a:srgbClr val="000000"/>
                </a:solidFill>
                <a:latin typeface="FrutigerLTStd-Light"/>
              </a:rPr>
              <a:t>) </a:t>
            </a:r>
            <a:r>
              <a:rPr lang="en-US" altLang="zh-CN" dirty="0" smtClean="0">
                <a:solidFill>
                  <a:srgbClr val="000000"/>
                </a:solidFill>
                <a:latin typeface="FrutigerLTStd-Light"/>
              </a:rPr>
              <a:t>and</a:t>
            </a:r>
            <a:r>
              <a:rPr lang="zh-CN" altLang="en-US" dirty="0" smtClean="0">
                <a:solidFill>
                  <a:srgbClr val="000000"/>
                </a:solidFill>
                <a:latin typeface="FrutigerLTStd-Light"/>
              </a:rPr>
              <a:t> </a:t>
            </a:r>
            <a:r>
              <a:rPr lang="en-US" altLang="zh-CN" dirty="0" smtClean="0">
                <a:solidFill>
                  <a:srgbClr val="000000"/>
                </a:solidFill>
                <a:latin typeface="FrutigerLTStd-Light"/>
              </a:rPr>
              <a:t>the </a:t>
            </a:r>
            <a:r>
              <a:rPr lang="en-US" altLang="zh-CN" dirty="0">
                <a:solidFill>
                  <a:srgbClr val="000000"/>
                </a:solidFill>
                <a:latin typeface="FrutigerLTStd-Light"/>
              </a:rPr>
              <a:t>associated </a:t>
            </a:r>
            <a:r>
              <a:rPr lang="en-US" altLang="zh-CN" i="1" dirty="0" err="1">
                <a:solidFill>
                  <a:srgbClr val="000000"/>
                </a:solidFill>
                <a:latin typeface="FrutigerLTStd-LightItalic"/>
              </a:rPr>
              <a:t>hTR</a:t>
            </a:r>
            <a:r>
              <a:rPr lang="en-US" altLang="zh-CN" i="1" dirty="0">
                <a:solidFill>
                  <a:srgbClr val="000000"/>
                </a:solidFill>
                <a:latin typeface="FrutigerLTStd-LightItalic"/>
              </a:rPr>
              <a:t> </a:t>
            </a:r>
            <a:r>
              <a:rPr lang="en-US" altLang="zh-CN" dirty="0">
                <a:solidFill>
                  <a:srgbClr val="000000"/>
                </a:solidFill>
                <a:latin typeface="FrutigerLTStd-Light"/>
              </a:rPr>
              <a:t>RNA subunit (</a:t>
            </a:r>
            <a:r>
              <a:rPr lang="en-US" altLang="zh-CN" i="1" dirty="0">
                <a:solidFill>
                  <a:srgbClr val="000000"/>
                </a:solidFill>
                <a:latin typeface="FrutigerLTStd-LightItalic"/>
              </a:rPr>
              <a:t>blue</a:t>
            </a:r>
            <a:r>
              <a:rPr lang="en-US" altLang="zh-CN" dirty="0">
                <a:solidFill>
                  <a:srgbClr val="000000"/>
                </a:solidFill>
                <a:latin typeface="FrutigerLTStd-Light"/>
              </a:rPr>
              <a:t>). (Five other </a:t>
            </a:r>
            <a:r>
              <a:rPr lang="en-US" altLang="zh-CN" dirty="0" smtClean="0">
                <a:solidFill>
                  <a:srgbClr val="000000"/>
                </a:solidFill>
                <a:latin typeface="FrutigerLTStd-Light"/>
              </a:rPr>
              <a:t>proteins,</a:t>
            </a:r>
            <a:r>
              <a:rPr lang="zh-CN" altLang="en-US" dirty="0" smtClean="0">
                <a:solidFill>
                  <a:srgbClr val="000000"/>
                </a:solidFill>
                <a:latin typeface="FrutigerLTStd-Light"/>
              </a:rPr>
              <a:t> </a:t>
            </a:r>
            <a:r>
              <a:rPr lang="en-US" altLang="zh-CN" dirty="0" smtClean="0">
                <a:solidFill>
                  <a:srgbClr val="000000"/>
                </a:solidFill>
                <a:latin typeface="FrutigerLTStd-Light"/>
              </a:rPr>
              <a:t>some </a:t>
            </a:r>
            <a:r>
              <a:rPr lang="en-US" altLang="zh-CN" dirty="0">
                <a:solidFill>
                  <a:srgbClr val="000000"/>
                </a:solidFill>
                <a:latin typeface="FrutigerLTStd-Light"/>
              </a:rPr>
              <a:t>present in two copies, are required to form a </a:t>
            </a:r>
            <a:r>
              <a:rPr lang="en-US" altLang="zh-CN" dirty="0" smtClean="0">
                <a:solidFill>
                  <a:srgbClr val="000000"/>
                </a:solidFill>
                <a:latin typeface="FrutigerLTStd-Light"/>
              </a:rPr>
              <a:t>functional</a:t>
            </a:r>
            <a:r>
              <a:rPr lang="zh-CN" altLang="en-US" dirty="0" smtClean="0">
                <a:solidFill>
                  <a:srgbClr val="000000"/>
                </a:solidFill>
                <a:latin typeface="FrutigerLTStd-Light"/>
              </a:rPr>
              <a:t> </a:t>
            </a:r>
            <a:r>
              <a:rPr lang="en-US" altLang="zh-CN" dirty="0" err="1" smtClean="0">
                <a:solidFill>
                  <a:srgbClr val="000000"/>
                </a:solidFill>
                <a:latin typeface="FrutigerLTStd-Light"/>
              </a:rPr>
              <a:t>holoenzyme</a:t>
            </a:r>
            <a:r>
              <a:rPr lang="en-US" altLang="zh-CN" dirty="0">
                <a:solidFill>
                  <a:srgbClr val="000000"/>
                </a:solidFill>
                <a:latin typeface="FrutigerLTStd-Light"/>
              </a:rPr>
              <a:t>.) </a:t>
            </a:r>
            <a:r>
              <a:rPr lang="en-US" altLang="zh-CN" u="sng" dirty="0">
                <a:solidFill>
                  <a:srgbClr val="FF0000"/>
                </a:solidFill>
                <a:latin typeface="FrutigerLTStd-Light"/>
              </a:rPr>
              <a:t>The </a:t>
            </a:r>
            <a:r>
              <a:rPr lang="en-US" altLang="zh-CN" u="sng" dirty="0" err="1">
                <a:solidFill>
                  <a:srgbClr val="FF0000"/>
                </a:solidFill>
                <a:latin typeface="FrutigerLTStd-Light"/>
              </a:rPr>
              <a:t>holoenzyme</a:t>
            </a:r>
            <a:r>
              <a:rPr lang="en-US" altLang="zh-CN" u="sng" dirty="0">
                <a:solidFill>
                  <a:srgbClr val="FF0000"/>
                </a:solidFill>
                <a:latin typeface="FrutigerLTStd-Light"/>
              </a:rPr>
              <a:t> attaches to the 3</a:t>
            </a:r>
            <a:r>
              <a:rPr lang="en-US" altLang="zh-CN" sz="2000" u="sng" dirty="0">
                <a:solidFill>
                  <a:srgbClr val="FF0000"/>
                </a:solidFill>
                <a:latin typeface="TimesNewRomanPSMT"/>
              </a:rPr>
              <a:t>ʹ </a:t>
            </a:r>
            <a:r>
              <a:rPr lang="en-US" altLang="zh-CN" u="sng" dirty="0">
                <a:solidFill>
                  <a:srgbClr val="FF0000"/>
                </a:solidFill>
                <a:latin typeface="FrutigerLTStd-Light"/>
              </a:rPr>
              <a:t>end of the </a:t>
            </a:r>
            <a:r>
              <a:rPr lang="en-US" altLang="zh-CN" u="sng" dirty="0" smtClean="0">
                <a:solidFill>
                  <a:srgbClr val="FF0000"/>
                </a:solidFill>
                <a:latin typeface="FrutigerLTStd-Light"/>
              </a:rPr>
              <a:t>G-rich</a:t>
            </a:r>
            <a:r>
              <a:rPr lang="zh-CN" altLang="en-US" u="sng" dirty="0" smtClean="0">
                <a:solidFill>
                  <a:srgbClr val="FF0000"/>
                </a:solidFill>
                <a:latin typeface="FrutigerLTStd-Light"/>
              </a:rPr>
              <a:t> </a:t>
            </a:r>
            <a:r>
              <a:rPr lang="en-US" altLang="zh-CN" u="sng" dirty="0" smtClean="0">
                <a:solidFill>
                  <a:srgbClr val="FF0000"/>
                </a:solidFill>
                <a:latin typeface="FrutigerLTStd-Light"/>
              </a:rPr>
              <a:t>strand overhang (</a:t>
            </a:r>
            <a:r>
              <a:rPr lang="en-US" altLang="zh-CN" i="1" u="sng" dirty="0" smtClean="0">
                <a:solidFill>
                  <a:srgbClr val="FF0000"/>
                </a:solidFill>
                <a:latin typeface="FrutigerLTStd-LightItalic"/>
              </a:rPr>
              <a:t>pink</a:t>
            </a:r>
            <a:r>
              <a:rPr lang="en-US" altLang="zh-CN" u="sng" dirty="0" smtClean="0">
                <a:solidFill>
                  <a:srgbClr val="FF0000"/>
                </a:solidFill>
                <a:latin typeface="FrutigerLTStd-Light"/>
              </a:rPr>
              <a:t>), </a:t>
            </a:r>
            <a:r>
              <a:rPr lang="en-US" altLang="zh-CN" u="sng" dirty="0">
                <a:solidFill>
                  <a:srgbClr val="FF0000"/>
                </a:solidFill>
                <a:latin typeface="FrutigerLTStd-Light"/>
              </a:rPr>
              <a:t>doing so in part through the </a:t>
            </a:r>
            <a:r>
              <a:rPr lang="en-US" altLang="zh-CN" u="sng" dirty="0" smtClean="0">
                <a:solidFill>
                  <a:srgbClr val="FF0000"/>
                </a:solidFill>
                <a:latin typeface="FrutigerLTStd-Light"/>
              </a:rPr>
              <a:t>hydrogen</a:t>
            </a:r>
            <a:r>
              <a:rPr lang="zh-CN" altLang="en-US" u="sng" dirty="0" smtClean="0">
                <a:solidFill>
                  <a:srgbClr val="FF0000"/>
                </a:solidFill>
                <a:latin typeface="FrutigerLTStd-Light"/>
              </a:rPr>
              <a:t> </a:t>
            </a:r>
            <a:r>
              <a:rPr lang="en-US" altLang="zh-CN" u="sng" dirty="0" smtClean="0">
                <a:solidFill>
                  <a:srgbClr val="FF0000"/>
                </a:solidFill>
                <a:latin typeface="FrutigerLTStd-Light"/>
              </a:rPr>
              <a:t>bonding </a:t>
            </a:r>
            <a:r>
              <a:rPr lang="en-US" altLang="zh-CN" u="sng" dirty="0">
                <a:solidFill>
                  <a:srgbClr val="FF0000"/>
                </a:solidFill>
                <a:latin typeface="FrutigerLTStd-Light"/>
              </a:rPr>
              <a:t>of </a:t>
            </a:r>
            <a:r>
              <a:rPr lang="en-US" altLang="zh-CN" i="1" u="sng" dirty="0" err="1">
                <a:solidFill>
                  <a:srgbClr val="FF0000"/>
                </a:solidFill>
                <a:latin typeface="FrutigerLTStd-LightItalic"/>
              </a:rPr>
              <a:t>hTR</a:t>
            </a:r>
            <a:r>
              <a:rPr lang="en-US" altLang="zh-CN" i="1" u="sng" dirty="0">
                <a:solidFill>
                  <a:srgbClr val="FF0000"/>
                </a:solidFill>
                <a:latin typeface="FrutigerLTStd-LightItalic"/>
              </a:rPr>
              <a:t> </a:t>
            </a:r>
            <a:r>
              <a:rPr lang="en-US" altLang="zh-CN" u="sng" dirty="0">
                <a:solidFill>
                  <a:srgbClr val="FF0000"/>
                </a:solidFill>
                <a:latin typeface="FrutigerLTStd-Light"/>
              </a:rPr>
              <a:t>to the last five nucleotides of the G-rich </a:t>
            </a:r>
            <a:r>
              <a:rPr lang="en-US" altLang="zh-CN" u="sng" dirty="0" smtClean="0">
                <a:solidFill>
                  <a:srgbClr val="FF0000"/>
                </a:solidFill>
                <a:latin typeface="FrutigerLTStd-Light"/>
              </a:rPr>
              <a:t>strand.</a:t>
            </a:r>
            <a:r>
              <a:rPr lang="zh-CN" altLang="en-US" u="sng" dirty="0" smtClean="0">
                <a:solidFill>
                  <a:srgbClr val="FF0000"/>
                </a:solidFill>
                <a:latin typeface="FrutigerLTStd-Light"/>
              </a:rPr>
              <a:t> </a:t>
            </a:r>
            <a:r>
              <a:rPr lang="en-US" altLang="zh-CN" u="sng" dirty="0" smtClean="0">
                <a:solidFill>
                  <a:srgbClr val="FF0000"/>
                </a:solidFill>
                <a:latin typeface="FrutigerLTStd-Light"/>
              </a:rPr>
              <a:t>Subsequently</a:t>
            </a:r>
            <a:r>
              <a:rPr lang="en-US" altLang="zh-CN" u="sng" dirty="0">
                <a:solidFill>
                  <a:srgbClr val="FF0000"/>
                </a:solidFill>
                <a:latin typeface="FrutigerLTStd-Light"/>
              </a:rPr>
              <a:t>, by reverse transcription of sequences in the </a:t>
            </a:r>
            <a:r>
              <a:rPr lang="en-US" altLang="zh-CN" i="1" u="sng" dirty="0" err="1" smtClean="0">
                <a:solidFill>
                  <a:srgbClr val="FF0000"/>
                </a:solidFill>
                <a:latin typeface="FrutigerLTStd-LightItalic"/>
              </a:rPr>
              <a:t>hTR</a:t>
            </a:r>
            <a:r>
              <a:rPr lang="zh-CN" altLang="en-US" i="1" u="sng" dirty="0" smtClean="0">
                <a:solidFill>
                  <a:srgbClr val="FF0000"/>
                </a:solidFill>
                <a:latin typeface="FrutigerLTStd-LightItalic"/>
              </a:rPr>
              <a:t> </a:t>
            </a:r>
            <a:r>
              <a:rPr lang="en-US" altLang="zh-CN" u="sng" dirty="0" smtClean="0">
                <a:solidFill>
                  <a:srgbClr val="FF0000"/>
                </a:solidFill>
                <a:latin typeface="FrutigerLTStd-Light"/>
              </a:rPr>
              <a:t>subunit</a:t>
            </a:r>
            <a:r>
              <a:rPr lang="en-US" altLang="zh-CN" u="sng" dirty="0">
                <a:solidFill>
                  <a:srgbClr val="FF0000"/>
                </a:solidFill>
                <a:latin typeface="FrutigerLTStd-Light"/>
              </a:rPr>
              <a:t>, </a:t>
            </a:r>
            <a:r>
              <a:rPr lang="en-US" altLang="zh-CN" u="sng" dirty="0" err="1">
                <a:solidFill>
                  <a:srgbClr val="FF0000"/>
                </a:solidFill>
                <a:latin typeface="FrutigerLTStd-Light"/>
              </a:rPr>
              <a:t>hTERT</a:t>
            </a:r>
            <a:r>
              <a:rPr lang="en-US" altLang="zh-CN" u="sng" dirty="0">
                <a:solidFill>
                  <a:srgbClr val="FF0000"/>
                </a:solidFill>
                <a:latin typeface="FrutigerLTStd-Light"/>
              </a:rPr>
              <a:t> is able to extend the G-rich strand by six </a:t>
            </a:r>
            <a:r>
              <a:rPr lang="en-US" altLang="zh-CN" u="sng" dirty="0" smtClean="0">
                <a:solidFill>
                  <a:srgbClr val="FF0000"/>
                </a:solidFill>
                <a:latin typeface="FrutigerLTStd-Light"/>
              </a:rPr>
              <a:t>nucleotides</a:t>
            </a:r>
            <a:r>
              <a:rPr lang="zh-CN" altLang="en-US" u="sng" dirty="0" smtClean="0">
                <a:solidFill>
                  <a:srgbClr val="FF0000"/>
                </a:solidFill>
                <a:latin typeface="FrutigerLTStd-Light"/>
              </a:rPr>
              <a:t> </a:t>
            </a:r>
            <a:r>
              <a:rPr lang="en-US" altLang="zh-CN" u="sng" dirty="0" smtClean="0">
                <a:solidFill>
                  <a:srgbClr val="FF0000"/>
                </a:solidFill>
                <a:latin typeface="FrutigerLTStd-Light"/>
              </a:rPr>
              <a:t>(</a:t>
            </a:r>
            <a:r>
              <a:rPr lang="en-US" altLang="zh-CN" i="1" u="sng" dirty="0" smtClean="0">
                <a:solidFill>
                  <a:srgbClr val="FF0000"/>
                </a:solidFill>
                <a:latin typeface="FrutigerLTStd-LightItalic"/>
              </a:rPr>
              <a:t>black</a:t>
            </a:r>
            <a:r>
              <a:rPr lang="en-US" altLang="zh-CN" u="sng" dirty="0">
                <a:solidFill>
                  <a:srgbClr val="FF0000"/>
                </a:solidFill>
                <a:latin typeface="FrutigerLTStd-Light"/>
              </a:rPr>
              <a:t>). </a:t>
            </a:r>
            <a:r>
              <a:rPr lang="en-US" altLang="zh-CN" dirty="0">
                <a:solidFill>
                  <a:srgbClr val="000000"/>
                </a:solidFill>
                <a:latin typeface="FrutigerLTStd-Light"/>
              </a:rPr>
              <a:t>By repeating this process in </a:t>
            </a:r>
            <a:r>
              <a:rPr lang="en-US" altLang="zh-CN" dirty="0" err="1">
                <a:solidFill>
                  <a:srgbClr val="000000"/>
                </a:solidFill>
                <a:latin typeface="FrutigerLTStd-Light"/>
              </a:rPr>
              <a:t>hexanucleotide</a:t>
            </a:r>
            <a:r>
              <a:rPr lang="en-US" altLang="zh-CN" dirty="0">
                <a:solidFill>
                  <a:srgbClr val="000000"/>
                </a:solidFill>
                <a:latin typeface="FrutigerLTStd-Light"/>
              </a:rPr>
              <a:t> </a:t>
            </a:r>
            <a:r>
              <a:rPr lang="en-US" altLang="zh-CN" dirty="0" smtClean="0">
                <a:solidFill>
                  <a:srgbClr val="000000"/>
                </a:solidFill>
                <a:latin typeface="FrutigerLTStd-Light"/>
              </a:rPr>
              <a:t>increments</a:t>
            </a:r>
            <a:r>
              <a:rPr lang="zh-CN" altLang="en-US" dirty="0" smtClean="0">
                <a:solidFill>
                  <a:srgbClr val="000000"/>
                </a:solidFill>
                <a:latin typeface="FrutigerLTStd-Light"/>
              </a:rPr>
              <a:t> </a:t>
            </a:r>
            <a:r>
              <a:rPr lang="en-US" altLang="zh-CN" dirty="0" smtClean="0">
                <a:solidFill>
                  <a:srgbClr val="000000"/>
                </a:solidFill>
                <a:latin typeface="FrutigerLTStd-Light"/>
              </a:rPr>
              <a:t>(</a:t>
            </a:r>
            <a:r>
              <a:rPr lang="en-US" altLang="zh-CN" i="1" dirty="0" smtClean="0">
                <a:solidFill>
                  <a:srgbClr val="000000"/>
                </a:solidFill>
                <a:latin typeface="FrutigerLTStd-LightItalic"/>
              </a:rPr>
              <a:t>ticks</a:t>
            </a:r>
            <a:r>
              <a:rPr lang="en-US" altLang="zh-CN" dirty="0">
                <a:solidFill>
                  <a:srgbClr val="000000"/>
                </a:solidFill>
                <a:latin typeface="FrutigerLTStd-Light"/>
              </a:rPr>
              <a:t>), the enzyme can extend the G-rich strand by </a:t>
            </a:r>
            <a:r>
              <a:rPr lang="en-US" altLang="zh-CN" dirty="0" smtClean="0">
                <a:solidFill>
                  <a:srgbClr val="000000"/>
                </a:solidFill>
                <a:latin typeface="FrutigerLTStd-Light"/>
              </a:rPr>
              <a:t>hundreds,</a:t>
            </a:r>
            <a:r>
              <a:rPr lang="zh-CN" altLang="en-US" dirty="0" smtClean="0">
                <a:solidFill>
                  <a:srgbClr val="000000"/>
                </a:solidFill>
                <a:latin typeface="FrutigerLTStd-Light"/>
              </a:rPr>
              <a:t> </a:t>
            </a:r>
            <a:r>
              <a:rPr lang="en-US" altLang="zh-CN" dirty="0" smtClean="0">
                <a:solidFill>
                  <a:srgbClr val="000000"/>
                </a:solidFill>
                <a:latin typeface="FrutigerLTStd-Light"/>
              </a:rPr>
              <a:t>even </a:t>
            </a:r>
            <a:r>
              <a:rPr lang="en-US" altLang="zh-CN" dirty="0">
                <a:solidFill>
                  <a:srgbClr val="000000"/>
                </a:solidFill>
                <a:latin typeface="FrutigerLTStd-Light"/>
              </a:rPr>
              <a:t>thousands of nucleotides, doing so in a </a:t>
            </a:r>
            <a:r>
              <a:rPr lang="en-US" altLang="zh-CN" i="1" dirty="0" err="1">
                <a:solidFill>
                  <a:srgbClr val="000000"/>
                </a:solidFill>
                <a:latin typeface="FrutigerLTStd-LightItalic"/>
              </a:rPr>
              <a:t>processive</a:t>
            </a:r>
            <a:r>
              <a:rPr lang="en-US" altLang="zh-CN" i="1" dirty="0">
                <a:solidFill>
                  <a:srgbClr val="000000"/>
                </a:solidFill>
                <a:latin typeface="FrutigerLTStd-LightItalic"/>
              </a:rPr>
              <a:t> </a:t>
            </a:r>
            <a:r>
              <a:rPr lang="en-US" altLang="zh-CN" dirty="0" smtClean="0">
                <a:solidFill>
                  <a:srgbClr val="000000"/>
                </a:solidFill>
                <a:latin typeface="FrutigerLTStd-Light"/>
              </a:rPr>
              <a:t>fashion.</a:t>
            </a:r>
            <a:r>
              <a:rPr lang="zh-CN" altLang="en-US" dirty="0" smtClean="0">
                <a:solidFill>
                  <a:srgbClr val="000000"/>
                </a:solidFill>
                <a:latin typeface="FrutigerLTStd-Light"/>
              </a:rPr>
              <a:t> </a:t>
            </a:r>
            <a:endParaRPr lang="zh-CN" altLang="en-US" dirty="0"/>
          </a:p>
        </p:txBody>
      </p:sp>
      <p:sp>
        <p:nvSpPr>
          <p:cNvPr id="3" name="Rectangle 2"/>
          <p:cNvSpPr/>
          <p:nvPr/>
        </p:nvSpPr>
        <p:spPr>
          <a:xfrm>
            <a:off x="905256" y="263374"/>
            <a:ext cx="10469880" cy="523220"/>
          </a:xfrm>
          <a:prstGeom prst="rect">
            <a:avLst/>
          </a:prstGeom>
        </p:spPr>
        <p:txBody>
          <a:bodyPr wrap="square">
            <a:spAutoFit/>
          </a:bodyPr>
          <a:lstStyle/>
          <a:p>
            <a:pPr algn="ctr"/>
            <a:r>
              <a:rPr lang="en-US" altLang="zh-CN" sz="2800" b="1" dirty="0">
                <a:solidFill>
                  <a:srgbClr val="1271FF"/>
                </a:solidFill>
                <a:latin typeface="FrutigerLTStd-Bold"/>
              </a:rPr>
              <a:t>Figure 10.24 </a:t>
            </a:r>
            <a:r>
              <a:rPr lang="en-US" altLang="zh-CN" sz="2800" b="1" dirty="0">
                <a:solidFill>
                  <a:srgbClr val="000000"/>
                </a:solidFill>
                <a:latin typeface="FrutigerLTStd-Bold"/>
              </a:rPr>
              <a:t>Structure of the human telomerase </a:t>
            </a:r>
            <a:r>
              <a:rPr lang="en-US" altLang="zh-CN" sz="2800" b="1" dirty="0" err="1">
                <a:solidFill>
                  <a:srgbClr val="000000"/>
                </a:solidFill>
                <a:latin typeface="FrutigerLTStd-Bold"/>
              </a:rPr>
              <a:t>holoenzyme</a:t>
            </a:r>
            <a:endParaRPr lang="en-US" altLang="zh-CN" sz="2800" b="1" dirty="0">
              <a:solidFill>
                <a:srgbClr val="000000"/>
              </a:solidFill>
              <a:latin typeface="FrutigerLTStd-Bold"/>
            </a:endParaRPr>
          </a:p>
        </p:txBody>
      </p:sp>
    </p:spTree>
    <p:extLst>
      <p:ext uri="{BB962C8B-B14F-4D97-AF65-F5344CB8AC3E}">
        <p14:creationId xmlns:p14="http://schemas.microsoft.com/office/powerpoint/2010/main" val="3754870580"/>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2034" name="Picture 2" descr="figure_10_2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9152" y="306832"/>
            <a:ext cx="2846388" cy="6300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4858512" y="699623"/>
            <a:ext cx="6096000" cy="830997"/>
          </a:xfrm>
          <a:prstGeom prst="rect">
            <a:avLst/>
          </a:prstGeom>
        </p:spPr>
        <p:txBody>
          <a:bodyPr>
            <a:spAutoFit/>
          </a:bodyPr>
          <a:lstStyle/>
          <a:p>
            <a:r>
              <a:rPr lang="en-US" altLang="zh-CN" sz="2400" b="1" dirty="0">
                <a:solidFill>
                  <a:srgbClr val="1271FF"/>
                </a:solidFill>
                <a:latin typeface="FrutigerLTStd-Bold"/>
              </a:rPr>
              <a:t>Figure 10.25 </a:t>
            </a:r>
            <a:r>
              <a:rPr lang="en-US" altLang="zh-CN" sz="2400" b="1" dirty="0">
                <a:solidFill>
                  <a:srgbClr val="000000"/>
                </a:solidFill>
                <a:latin typeface="FrutigerLTStd-Bold"/>
              </a:rPr>
              <a:t>Activation of telomerase activity following </a:t>
            </a:r>
            <a:r>
              <a:rPr lang="en-US" altLang="zh-CN" sz="2400" b="1" dirty="0" smtClean="0">
                <a:solidFill>
                  <a:srgbClr val="000000"/>
                </a:solidFill>
                <a:latin typeface="FrutigerLTStd-Bold"/>
              </a:rPr>
              <a:t>escape from </a:t>
            </a:r>
            <a:r>
              <a:rPr lang="en-US" altLang="zh-CN" sz="2400" b="1" dirty="0">
                <a:solidFill>
                  <a:srgbClr val="000000"/>
                </a:solidFill>
                <a:latin typeface="FrutigerLTStd-Bold"/>
              </a:rPr>
              <a:t>crisis</a:t>
            </a:r>
            <a:endParaRPr lang="zh-CN" altLang="en-US" sz="2400" dirty="0"/>
          </a:p>
        </p:txBody>
      </p:sp>
      <p:sp>
        <p:nvSpPr>
          <p:cNvPr id="4" name="Rectangle 3"/>
          <p:cNvSpPr/>
          <p:nvPr/>
        </p:nvSpPr>
        <p:spPr>
          <a:xfrm>
            <a:off x="4556760" y="3387414"/>
            <a:ext cx="6525768" cy="1015663"/>
          </a:xfrm>
          <a:prstGeom prst="rect">
            <a:avLst/>
          </a:prstGeom>
        </p:spPr>
        <p:txBody>
          <a:bodyPr wrap="square">
            <a:spAutoFit/>
          </a:bodyPr>
          <a:lstStyle/>
          <a:p>
            <a:r>
              <a:rPr lang="en-US" altLang="zh-CN" sz="2000" dirty="0" smtClean="0">
                <a:latin typeface="FrutigerLTStd-Light"/>
              </a:rPr>
              <a:t>The </a:t>
            </a:r>
            <a:r>
              <a:rPr lang="en-US" altLang="zh-CN" sz="2000" i="1" dirty="0" err="1">
                <a:latin typeface="FrutigerLTStd-LightItalic"/>
              </a:rPr>
              <a:t>hTR</a:t>
            </a:r>
            <a:r>
              <a:rPr lang="en-US" altLang="zh-CN" sz="2000" i="1" dirty="0">
                <a:latin typeface="FrutigerLTStd-LightItalic"/>
              </a:rPr>
              <a:t> </a:t>
            </a:r>
            <a:r>
              <a:rPr lang="en-US" altLang="zh-CN" sz="2000" dirty="0">
                <a:latin typeface="FrutigerLTStd-Light"/>
              </a:rPr>
              <a:t>RNA, which functions as a template for </a:t>
            </a:r>
            <a:r>
              <a:rPr lang="en-US" altLang="zh-CN" sz="2000" dirty="0" err="1">
                <a:latin typeface="FrutigerLTStd-Light"/>
              </a:rPr>
              <a:t>hTERT</a:t>
            </a:r>
            <a:r>
              <a:rPr lang="en-US" altLang="zh-CN" sz="2000" dirty="0">
                <a:latin typeface="FrutigerLTStd-Light"/>
              </a:rPr>
              <a:t> during </a:t>
            </a:r>
            <a:r>
              <a:rPr lang="en-US" altLang="zh-CN" sz="2000" dirty="0" err="1" smtClean="0">
                <a:latin typeface="FrutigerLTStd-Light"/>
              </a:rPr>
              <a:t>telomeric</a:t>
            </a:r>
            <a:r>
              <a:rPr lang="en-US" altLang="zh-CN" sz="2000" dirty="0" smtClean="0">
                <a:latin typeface="FrutigerLTStd-Light"/>
              </a:rPr>
              <a:t> DNA </a:t>
            </a:r>
            <a:r>
              <a:rPr lang="en-US" altLang="zh-CN" sz="2000" dirty="0">
                <a:latin typeface="FrutigerLTStd-Light"/>
              </a:rPr>
              <a:t>elongation (see Figure 10.24A), are increased only slightly (</a:t>
            </a:r>
            <a:r>
              <a:rPr lang="en-US" altLang="zh-CN" sz="2000" i="1" dirty="0">
                <a:latin typeface="FrutigerLTStd-LightItalic"/>
              </a:rPr>
              <a:t>bottom</a:t>
            </a:r>
            <a:r>
              <a:rPr lang="en-US" altLang="zh-CN" sz="2000" dirty="0" smtClean="0">
                <a:latin typeface="FrutigerLTStd-Light"/>
              </a:rPr>
              <a:t>).</a:t>
            </a:r>
            <a:endParaRPr lang="zh-CN" altLang="en-US" sz="2000" dirty="0"/>
          </a:p>
        </p:txBody>
      </p:sp>
    </p:spTree>
    <p:extLst>
      <p:ext uri="{BB962C8B-B14F-4D97-AF65-F5344CB8AC3E}">
        <p14:creationId xmlns:p14="http://schemas.microsoft.com/office/powerpoint/2010/main" val="4057348493"/>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3058" name="Picture 2" descr="figure_10_2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4522" y="1152143"/>
            <a:ext cx="6401356" cy="5425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1380744" y="291437"/>
            <a:ext cx="9921240" cy="461665"/>
          </a:xfrm>
          <a:prstGeom prst="rect">
            <a:avLst/>
          </a:prstGeom>
        </p:spPr>
        <p:txBody>
          <a:bodyPr wrap="square">
            <a:spAutoFit/>
          </a:bodyPr>
          <a:lstStyle/>
          <a:p>
            <a:r>
              <a:rPr lang="en-US" altLang="zh-CN" sz="2400" b="1" dirty="0">
                <a:solidFill>
                  <a:srgbClr val="1271FF"/>
                </a:solidFill>
                <a:latin typeface="FrutigerLTStd-Bold"/>
              </a:rPr>
              <a:t>Figure 10.26 </a:t>
            </a:r>
            <a:r>
              <a:rPr lang="en-US" altLang="zh-CN" sz="2400" b="1" dirty="0">
                <a:solidFill>
                  <a:srgbClr val="000000"/>
                </a:solidFill>
                <a:latin typeface="FrutigerLTStd-Bold"/>
              </a:rPr>
              <a:t>Prevention of crisis </a:t>
            </a:r>
            <a:r>
              <a:rPr lang="en-US" altLang="zh-CN" sz="2400" b="1" dirty="0" smtClean="0">
                <a:solidFill>
                  <a:srgbClr val="000000"/>
                </a:solidFill>
                <a:latin typeface="FrutigerLTStd-Bold"/>
              </a:rPr>
              <a:t>by</a:t>
            </a:r>
            <a:r>
              <a:rPr lang="zh-CN" altLang="en-US" sz="2400" b="1" dirty="0" smtClean="0">
                <a:solidFill>
                  <a:srgbClr val="000000"/>
                </a:solidFill>
                <a:latin typeface="FrutigerLTStd-Bold"/>
              </a:rPr>
              <a:t> </a:t>
            </a:r>
            <a:r>
              <a:rPr lang="en-US" altLang="zh-CN" sz="2400" b="1" dirty="0" smtClean="0">
                <a:solidFill>
                  <a:srgbClr val="000000"/>
                </a:solidFill>
                <a:latin typeface="FrutigerLTStd-Bold"/>
              </a:rPr>
              <a:t>expression </a:t>
            </a:r>
            <a:r>
              <a:rPr lang="en-US" altLang="zh-CN" sz="2400" b="1" dirty="0">
                <a:solidFill>
                  <a:srgbClr val="000000"/>
                </a:solidFill>
                <a:latin typeface="FrutigerLTStd-Bold"/>
              </a:rPr>
              <a:t>of telomerase</a:t>
            </a:r>
            <a:endParaRPr lang="zh-CN" altLang="en-US" sz="2400" dirty="0"/>
          </a:p>
        </p:txBody>
      </p:sp>
      <p:sp>
        <p:nvSpPr>
          <p:cNvPr id="3" name="Rectangle 2"/>
          <p:cNvSpPr/>
          <p:nvPr/>
        </p:nvSpPr>
        <p:spPr>
          <a:xfrm>
            <a:off x="7406640" y="2958561"/>
            <a:ext cx="4416552" cy="1754326"/>
          </a:xfrm>
          <a:prstGeom prst="rect">
            <a:avLst/>
          </a:prstGeom>
        </p:spPr>
        <p:txBody>
          <a:bodyPr wrap="square">
            <a:spAutoFit/>
          </a:bodyPr>
          <a:lstStyle/>
          <a:p>
            <a:r>
              <a:rPr lang="en-US" altLang="zh-CN" dirty="0">
                <a:latin typeface="FrutigerLTStd-Light"/>
              </a:rPr>
              <a:t>(A) </a:t>
            </a:r>
            <a:r>
              <a:rPr lang="en-US" altLang="zh-CN" dirty="0" smtClean="0">
                <a:latin typeface="FrutigerLTStd-Light"/>
              </a:rPr>
              <a:t>This</a:t>
            </a:r>
            <a:r>
              <a:rPr lang="zh-CN" altLang="en-US" dirty="0" smtClean="0">
                <a:latin typeface="FrutigerLTStd-Light"/>
              </a:rPr>
              <a:t> </a:t>
            </a:r>
            <a:r>
              <a:rPr lang="en-US" altLang="zh-CN" dirty="0" smtClean="0">
                <a:latin typeface="FrutigerLTStd-Light"/>
              </a:rPr>
              <a:t>Southern </a:t>
            </a:r>
            <a:r>
              <a:rPr lang="en-US" altLang="zh-CN" dirty="0">
                <a:latin typeface="FrutigerLTStd-Light"/>
              </a:rPr>
              <a:t>blot reveals the lengths </a:t>
            </a:r>
            <a:r>
              <a:rPr lang="en-US" altLang="zh-CN" dirty="0" smtClean="0">
                <a:latin typeface="FrutigerLTStd-Light"/>
              </a:rPr>
              <a:t>of</a:t>
            </a:r>
            <a:r>
              <a:rPr lang="zh-CN" altLang="en-US" dirty="0" smtClean="0">
                <a:latin typeface="FrutigerLTStd-Light"/>
              </a:rPr>
              <a:t> </a:t>
            </a:r>
            <a:r>
              <a:rPr lang="en-US" altLang="zh-CN" dirty="0" err="1" smtClean="0">
                <a:latin typeface="FrutigerLTStd-Light"/>
              </a:rPr>
              <a:t>telomeric</a:t>
            </a:r>
            <a:r>
              <a:rPr lang="en-US" altLang="zh-CN" dirty="0" smtClean="0">
                <a:latin typeface="FrutigerLTStd-Light"/>
              </a:rPr>
              <a:t> </a:t>
            </a:r>
            <a:r>
              <a:rPr lang="en-US" altLang="zh-CN" dirty="0">
                <a:latin typeface="FrutigerLTStd-Light"/>
              </a:rPr>
              <a:t>DNAs that were generated </a:t>
            </a:r>
            <a:r>
              <a:rPr lang="en-US" altLang="zh-CN" dirty="0" smtClean="0">
                <a:latin typeface="FrutigerLTStd-Light"/>
              </a:rPr>
              <a:t>by</a:t>
            </a:r>
            <a:r>
              <a:rPr lang="zh-CN" altLang="en-US" dirty="0" smtClean="0">
                <a:latin typeface="FrutigerLTStd-Light"/>
              </a:rPr>
              <a:t> </a:t>
            </a:r>
            <a:r>
              <a:rPr lang="en-US" altLang="zh-CN" dirty="0" smtClean="0">
                <a:latin typeface="FrutigerLTStd-Light"/>
              </a:rPr>
              <a:t>cleaving </a:t>
            </a:r>
            <a:r>
              <a:rPr lang="en-US" altLang="zh-CN" dirty="0">
                <a:latin typeface="FrutigerLTStd-Light"/>
              </a:rPr>
              <a:t>genomic DNA with a </a:t>
            </a:r>
            <a:r>
              <a:rPr lang="en-US" altLang="zh-CN" dirty="0" smtClean="0">
                <a:latin typeface="FrutigerLTStd-Light"/>
              </a:rPr>
              <a:t>restriction</a:t>
            </a:r>
            <a:r>
              <a:rPr lang="zh-CN" altLang="en-US" dirty="0" smtClean="0">
                <a:latin typeface="FrutigerLTStd-Light"/>
              </a:rPr>
              <a:t> </a:t>
            </a:r>
            <a:r>
              <a:rPr lang="en-US" altLang="zh-CN" dirty="0" smtClean="0">
                <a:latin typeface="FrutigerLTStd-Light"/>
              </a:rPr>
              <a:t>enzyme </a:t>
            </a:r>
            <a:r>
              <a:rPr lang="en-US" altLang="zh-CN" dirty="0">
                <a:latin typeface="FrutigerLTStd-Light"/>
              </a:rPr>
              <a:t>that does not cut within </a:t>
            </a:r>
            <a:r>
              <a:rPr lang="en-US" altLang="zh-CN" dirty="0" smtClean="0">
                <a:latin typeface="FrutigerLTStd-Light"/>
              </a:rPr>
              <a:t>the</a:t>
            </a:r>
            <a:r>
              <a:rPr lang="zh-CN" altLang="en-US" dirty="0" smtClean="0">
                <a:latin typeface="FrutigerLTStd-Light"/>
              </a:rPr>
              <a:t> </a:t>
            </a:r>
            <a:r>
              <a:rPr lang="en-US" altLang="zh-CN" dirty="0" smtClean="0">
                <a:latin typeface="FrutigerLTStd-Light"/>
              </a:rPr>
              <a:t>repeating </a:t>
            </a:r>
            <a:r>
              <a:rPr lang="en-US" altLang="zh-CN" dirty="0" err="1">
                <a:latin typeface="FrutigerLTStd-Light"/>
              </a:rPr>
              <a:t>hexanucleotide</a:t>
            </a:r>
            <a:r>
              <a:rPr lang="en-US" altLang="zh-CN" dirty="0">
                <a:latin typeface="FrutigerLTStd-Light"/>
              </a:rPr>
              <a:t> sequence </a:t>
            </a:r>
            <a:r>
              <a:rPr lang="en-US" altLang="zh-CN" dirty="0" smtClean="0">
                <a:latin typeface="FrutigerLTStd-Light"/>
              </a:rPr>
              <a:t>of</a:t>
            </a:r>
            <a:r>
              <a:rPr lang="zh-CN" altLang="en-US" dirty="0" smtClean="0">
                <a:latin typeface="FrutigerLTStd-Light"/>
              </a:rPr>
              <a:t> </a:t>
            </a:r>
            <a:r>
              <a:rPr lang="en-US" altLang="zh-CN" dirty="0" smtClean="0">
                <a:latin typeface="FrutigerLTStd-Light"/>
              </a:rPr>
              <a:t>telomeres</a:t>
            </a:r>
            <a:endParaRPr lang="zh-CN" altLang="en-US" dirty="0"/>
          </a:p>
        </p:txBody>
      </p:sp>
    </p:spTree>
    <p:extLst>
      <p:ext uri="{BB962C8B-B14F-4D97-AF65-F5344CB8AC3E}">
        <p14:creationId xmlns:p14="http://schemas.microsoft.com/office/powerpoint/2010/main" val="2414797308"/>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292352" y="2436983"/>
            <a:ext cx="10009632" cy="1311193"/>
          </a:xfrm>
          <a:prstGeom prst="rect">
            <a:avLst/>
          </a:prstGeom>
        </p:spPr>
        <p:txBody>
          <a:bodyPr wrap="square">
            <a:spAutoFit/>
          </a:bodyPr>
          <a:lstStyle/>
          <a:p>
            <a:pPr algn="ctr">
              <a:lnSpc>
                <a:spcPct val="150000"/>
              </a:lnSpc>
            </a:pPr>
            <a:r>
              <a:rPr lang="en-US" altLang="zh-CN" sz="2800" dirty="0">
                <a:solidFill>
                  <a:srgbClr val="1271FF"/>
                </a:solidFill>
                <a:latin typeface="ACaslonPro-Regular"/>
              </a:rPr>
              <a:t>10.7 Telomerase plays a key role in the proliferation </a:t>
            </a:r>
            <a:r>
              <a:rPr lang="en-US" altLang="zh-CN" sz="2800" dirty="0" smtClean="0">
                <a:solidFill>
                  <a:srgbClr val="1271FF"/>
                </a:solidFill>
                <a:latin typeface="ACaslonPro-Regular"/>
              </a:rPr>
              <a:t>of human </a:t>
            </a:r>
            <a:r>
              <a:rPr lang="en-US" altLang="zh-CN" sz="2800" dirty="0">
                <a:solidFill>
                  <a:srgbClr val="1271FF"/>
                </a:solidFill>
                <a:latin typeface="ACaslonPro-Regular"/>
              </a:rPr>
              <a:t>cancer cells</a:t>
            </a:r>
            <a:endParaRPr lang="zh-CN" altLang="en-US" sz="2800" dirty="0"/>
          </a:p>
        </p:txBody>
      </p:sp>
    </p:spTree>
    <p:extLst>
      <p:ext uri="{BB962C8B-B14F-4D97-AF65-F5344CB8AC3E}">
        <p14:creationId xmlns:p14="http://schemas.microsoft.com/office/powerpoint/2010/main" val="398530640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7154" name="Picture 2" descr="figure_10_2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1168" y="-77216"/>
            <a:ext cx="5173663" cy="6307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6239256" y="2856036"/>
            <a:ext cx="4706112" cy="1631216"/>
          </a:xfrm>
          <a:prstGeom prst="rect">
            <a:avLst/>
          </a:prstGeom>
        </p:spPr>
        <p:txBody>
          <a:bodyPr wrap="square">
            <a:spAutoFit/>
          </a:bodyPr>
          <a:lstStyle/>
          <a:p>
            <a:r>
              <a:rPr lang="en-US" altLang="zh-CN" sz="2000" dirty="0" smtClean="0">
                <a:latin typeface="FrutigerLTStd-Light"/>
              </a:rPr>
              <a:t>Cells of </a:t>
            </a:r>
            <a:r>
              <a:rPr lang="en-US" altLang="zh-CN" sz="2000" dirty="0">
                <a:latin typeface="FrutigerLTStd-Light"/>
              </a:rPr>
              <a:t>the </a:t>
            </a:r>
            <a:r>
              <a:rPr lang="en-US" altLang="zh-CN" sz="2000" dirty="0" err="1">
                <a:latin typeface="FrutigerLTStd-Light"/>
              </a:rPr>
              <a:t>LoVo</a:t>
            </a:r>
            <a:r>
              <a:rPr lang="en-US" altLang="zh-CN" sz="2000" dirty="0">
                <a:latin typeface="FrutigerLTStd-Light"/>
              </a:rPr>
              <a:t> cell line (</a:t>
            </a:r>
            <a:r>
              <a:rPr lang="en-US" altLang="zh-CN" sz="2000" i="1" dirty="0">
                <a:latin typeface="FrutigerLTStd-LightItalic"/>
              </a:rPr>
              <a:t>top left</a:t>
            </a:r>
            <a:r>
              <a:rPr lang="en-US" altLang="zh-CN" sz="2000" dirty="0">
                <a:latin typeface="FrutigerLTStd-Light"/>
              </a:rPr>
              <a:t>) </a:t>
            </a:r>
            <a:r>
              <a:rPr lang="en-US" altLang="zh-CN" sz="2000" dirty="0" smtClean="0">
                <a:latin typeface="FrutigerLTStd-Light"/>
              </a:rPr>
              <a:t>entered crisis </a:t>
            </a:r>
            <a:r>
              <a:rPr lang="en-US" altLang="zh-CN" sz="2000" dirty="0">
                <a:latin typeface="FrutigerLTStd-Light"/>
              </a:rPr>
              <a:t>immediately after expressing </a:t>
            </a:r>
            <a:r>
              <a:rPr lang="en-US" altLang="zh-CN" sz="2000" dirty="0" smtClean="0">
                <a:latin typeface="FrutigerLTStd-Light"/>
              </a:rPr>
              <a:t>the </a:t>
            </a:r>
            <a:r>
              <a:rPr lang="en-US" altLang="zh-CN" sz="2000" dirty="0" err="1" smtClean="0">
                <a:latin typeface="FrutigerLTStd-Light"/>
              </a:rPr>
              <a:t>dn</a:t>
            </a:r>
            <a:r>
              <a:rPr lang="en-US" altLang="zh-CN" sz="2000" dirty="0" smtClean="0">
                <a:latin typeface="FrutigerLTStd-Light"/>
              </a:rPr>
              <a:t> </a:t>
            </a:r>
            <a:r>
              <a:rPr lang="en-US" altLang="zh-CN" sz="2000" dirty="0" err="1">
                <a:latin typeface="FrutigerLTStd-Light"/>
              </a:rPr>
              <a:t>hTERT</a:t>
            </a:r>
            <a:r>
              <a:rPr lang="en-US" altLang="zh-CN" sz="2000" dirty="0">
                <a:latin typeface="FrutigerLTStd-Light"/>
              </a:rPr>
              <a:t> enzyme, and therefore </a:t>
            </a:r>
            <a:r>
              <a:rPr lang="en-US" altLang="zh-CN" sz="2000" dirty="0" smtClean="0">
                <a:latin typeface="FrutigerLTStd-Light"/>
              </a:rPr>
              <a:t>no cells </a:t>
            </a:r>
            <a:r>
              <a:rPr lang="en-US" altLang="zh-CN" sz="2000" dirty="0">
                <a:latin typeface="FrutigerLTStd-Light"/>
              </a:rPr>
              <a:t>were available to count. </a:t>
            </a:r>
            <a:endParaRPr lang="zh-CN" altLang="en-US" sz="2000" dirty="0"/>
          </a:p>
        </p:txBody>
      </p:sp>
      <p:sp>
        <p:nvSpPr>
          <p:cNvPr id="4" name="Rectangle 3"/>
          <p:cNvSpPr/>
          <p:nvPr/>
        </p:nvSpPr>
        <p:spPr>
          <a:xfrm>
            <a:off x="6086856" y="498455"/>
            <a:ext cx="5196840" cy="1815882"/>
          </a:xfrm>
          <a:prstGeom prst="rect">
            <a:avLst/>
          </a:prstGeom>
        </p:spPr>
        <p:txBody>
          <a:bodyPr wrap="square">
            <a:spAutoFit/>
          </a:bodyPr>
          <a:lstStyle/>
          <a:p>
            <a:r>
              <a:rPr lang="en-US" altLang="zh-CN" sz="2800" b="1" dirty="0">
                <a:solidFill>
                  <a:srgbClr val="1271FF"/>
                </a:solidFill>
                <a:latin typeface="FrutigerLTStd-Bold"/>
              </a:rPr>
              <a:t>Figure 10.28 </a:t>
            </a:r>
            <a:r>
              <a:rPr lang="en-US" altLang="zh-CN" sz="2800" b="1" dirty="0">
                <a:solidFill>
                  <a:srgbClr val="000000"/>
                </a:solidFill>
                <a:latin typeface="FrutigerLTStd-Bold"/>
              </a:rPr>
              <a:t>Suppression </a:t>
            </a:r>
            <a:r>
              <a:rPr lang="en-US" altLang="zh-CN" sz="2800" b="1" dirty="0" smtClean="0">
                <a:solidFill>
                  <a:srgbClr val="000000"/>
                </a:solidFill>
                <a:latin typeface="FrutigerLTStd-Bold"/>
              </a:rPr>
              <a:t>of</a:t>
            </a:r>
            <a:r>
              <a:rPr lang="zh-CN" altLang="en-US" sz="2800" b="1" dirty="0" smtClean="0">
                <a:solidFill>
                  <a:srgbClr val="000000"/>
                </a:solidFill>
                <a:latin typeface="FrutigerLTStd-Bold"/>
              </a:rPr>
              <a:t> </a:t>
            </a:r>
            <a:r>
              <a:rPr lang="en-US" altLang="zh-CN" sz="2800" b="1" dirty="0" smtClean="0">
                <a:solidFill>
                  <a:srgbClr val="000000"/>
                </a:solidFill>
                <a:latin typeface="FrutigerLTStd-Bold"/>
              </a:rPr>
              <a:t>telomerase </a:t>
            </a:r>
            <a:r>
              <a:rPr lang="en-US" altLang="zh-CN" sz="2800" b="1" dirty="0">
                <a:solidFill>
                  <a:srgbClr val="000000"/>
                </a:solidFill>
                <a:latin typeface="FrutigerLTStd-Bold"/>
              </a:rPr>
              <a:t>activity and resulting </a:t>
            </a:r>
            <a:r>
              <a:rPr lang="en-US" altLang="zh-CN" sz="2800" b="1" dirty="0" smtClean="0">
                <a:solidFill>
                  <a:srgbClr val="000000"/>
                </a:solidFill>
                <a:latin typeface="FrutigerLTStd-Bold"/>
              </a:rPr>
              <a:t>loss</a:t>
            </a:r>
            <a:r>
              <a:rPr lang="zh-CN" altLang="en-US" sz="2800" b="1" dirty="0" smtClean="0">
                <a:solidFill>
                  <a:srgbClr val="000000"/>
                </a:solidFill>
                <a:latin typeface="FrutigerLTStd-Bold"/>
              </a:rPr>
              <a:t> </a:t>
            </a:r>
            <a:r>
              <a:rPr lang="en-US" altLang="zh-CN" sz="2800" b="1" dirty="0" smtClean="0">
                <a:solidFill>
                  <a:srgbClr val="000000"/>
                </a:solidFill>
                <a:latin typeface="FrutigerLTStd-Bold"/>
              </a:rPr>
              <a:t>of </a:t>
            </a:r>
            <a:r>
              <a:rPr lang="en-US" altLang="zh-CN" sz="2800" b="1" dirty="0">
                <a:solidFill>
                  <a:srgbClr val="000000"/>
                </a:solidFill>
                <a:latin typeface="FrutigerLTStd-Bold"/>
              </a:rPr>
              <a:t>the neoplastic growth program</a:t>
            </a:r>
            <a:endParaRPr lang="zh-CN" altLang="en-US" sz="2800" dirty="0"/>
          </a:p>
        </p:txBody>
      </p:sp>
    </p:spTree>
    <p:extLst>
      <p:ext uri="{BB962C8B-B14F-4D97-AF65-F5344CB8AC3E}">
        <p14:creationId xmlns:p14="http://schemas.microsoft.com/office/powerpoint/2010/main" val="1819996928"/>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8178" name="Picture 2" descr="figure_10_2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70685" y="826089"/>
            <a:ext cx="7393939" cy="36604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365760" y="4629275"/>
            <a:ext cx="11667744" cy="2031325"/>
          </a:xfrm>
          <a:prstGeom prst="rect">
            <a:avLst/>
          </a:prstGeom>
        </p:spPr>
        <p:txBody>
          <a:bodyPr wrap="square">
            <a:spAutoFit/>
          </a:bodyPr>
          <a:lstStyle/>
          <a:p>
            <a:r>
              <a:rPr lang="en-US" altLang="zh-CN" dirty="0" smtClean="0">
                <a:solidFill>
                  <a:srgbClr val="000000"/>
                </a:solidFill>
                <a:latin typeface="FrutigerLTStd-Light"/>
              </a:rPr>
              <a:t>(</a:t>
            </a:r>
            <a:r>
              <a:rPr lang="en-US" altLang="zh-CN" dirty="0">
                <a:solidFill>
                  <a:srgbClr val="000000"/>
                </a:solidFill>
                <a:latin typeface="FrutigerLTStd-Light"/>
              </a:rPr>
              <a:t>A) This Kaplan–Meier plot illustrates </a:t>
            </a:r>
            <a:r>
              <a:rPr lang="en-US" altLang="zh-CN" dirty="0" smtClean="0">
                <a:solidFill>
                  <a:srgbClr val="000000"/>
                </a:solidFill>
                <a:latin typeface="FrutigerLTStd-Light"/>
              </a:rPr>
              <a:t>the</a:t>
            </a:r>
            <a:r>
              <a:rPr lang="zh-CN" altLang="en-US" dirty="0" smtClean="0">
                <a:solidFill>
                  <a:srgbClr val="000000"/>
                </a:solidFill>
                <a:latin typeface="FrutigerLTStd-Light"/>
              </a:rPr>
              <a:t> </a:t>
            </a:r>
            <a:r>
              <a:rPr lang="en-US" altLang="zh-CN" dirty="0" smtClean="0">
                <a:solidFill>
                  <a:srgbClr val="000000"/>
                </a:solidFill>
                <a:latin typeface="FrutigerLTStd-Light"/>
              </a:rPr>
              <a:t>survival </a:t>
            </a:r>
            <a:r>
              <a:rPr lang="en-US" altLang="zh-CN" dirty="0">
                <a:solidFill>
                  <a:srgbClr val="000000"/>
                </a:solidFill>
                <a:latin typeface="FrutigerLTStd-Light"/>
              </a:rPr>
              <a:t>of a group of pediatric </a:t>
            </a:r>
            <a:r>
              <a:rPr lang="en-US" altLang="zh-CN" dirty="0" err="1">
                <a:solidFill>
                  <a:srgbClr val="000000"/>
                </a:solidFill>
                <a:latin typeface="FrutigerLTStd-Light"/>
              </a:rPr>
              <a:t>neuroblastoma</a:t>
            </a:r>
            <a:r>
              <a:rPr lang="en-US" altLang="zh-CN" dirty="0">
                <a:solidFill>
                  <a:srgbClr val="000000"/>
                </a:solidFill>
                <a:latin typeface="FrutigerLTStd-Light"/>
              </a:rPr>
              <a:t> patients who </a:t>
            </a:r>
            <a:r>
              <a:rPr lang="en-US" altLang="zh-CN" dirty="0" smtClean="0">
                <a:solidFill>
                  <a:srgbClr val="000000"/>
                </a:solidFill>
                <a:latin typeface="FrutigerLTStd-Light"/>
              </a:rPr>
              <a:t>had</a:t>
            </a:r>
            <a:r>
              <a:rPr lang="zh-CN" altLang="en-US" dirty="0" smtClean="0">
                <a:solidFill>
                  <a:srgbClr val="000000"/>
                </a:solidFill>
                <a:latin typeface="FrutigerLTStd-Light"/>
              </a:rPr>
              <a:t> </a:t>
            </a:r>
            <a:r>
              <a:rPr lang="en-US" altLang="zh-CN" dirty="0" smtClean="0">
                <a:solidFill>
                  <a:srgbClr val="000000"/>
                </a:solidFill>
                <a:latin typeface="FrutigerLTStd-Light"/>
              </a:rPr>
              <a:t>received </a:t>
            </a:r>
            <a:r>
              <a:rPr lang="en-US" altLang="zh-CN" dirty="0">
                <a:solidFill>
                  <a:srgbClr val="000000"/>
                </a:solidFill>
                <a:latin typeface="FrutigerLTStd-Light"/>
              </a:rPr>
              <a:t>no cytotoxic chemotherapy treatment and who </a:t>
            </a:r>
            <a:r>
              <a:rPr lang="en-US" altLang="zh-CN" dirty="0" smtClean="0">
                <a:solidFill>
                  <a:srgbClr val="000000"/>
                </a:solidFill>
                <a:latin typeface="FrutigerLTStd-Light"/>
              </a:rPr>
              <a:t>were</a:t>
            </a:r>
            <a:r>
              <a:rPr lang="zh-CN" altLang="en-US" dirty="0" smtClean="0">
                <a:solidFill>
                  <a:srgbClr val="000000"/>
                </a:solidFill>
                <a:latin typeface="FrutigerLTStd-Light"/>
              </a:rPr>
              <a:t> </a:t>
            </a:r>
            <a:r>
              <a:rPr lang="en-US" altLang="zh-CN" dirty="0" smtClean="0">
                <a:solidFill>
                  <a:srgbClr val="000000"/>
                </a:solidFill>
                <a:latin typeface="FrutigerLTStd-Light"/>
              </a:rPr>
              <a:t>tracked </a:t>
            </a:r>
            <a:r>
              <a:rPr lang="en-US" altLang="zh-CN" dirty="0">
                <a:solidFill>
                  <a:srgbClr val="000000"/>
                </a:solidFill>
                <a:latin typeface="FrutigerLTStd-Light"/>
              </a:rPr>
              <a:t>for the time spans indicated (</a:t>
            </a:r>
            <a:r>
              <a:rPr lang="en-US" altLang="zh-CN" i="1" dirty="0">
                <a:solidFill>
                  <a:srgbClr val="000000"/>
                </a:solidFill>
                <a:latin typeface="FrutigerLTStd-LightItalic"/>
              </a:rPr>
              <a:t>abscissa</a:t>
            </a:r>
            <a:r>
              <a:rPr lang="en-US" altLang="zh-CN" dirty="0">
                <a:solidFill>
                  <a:srgbClr val="000000"/>
                </a:solidFill>
                <a:latin typeface="FrutigerLTStd-Light"/>
              </a:rPr>
              <a:t>) following </a:t>
            </a:r>
            <a:r>
              <a:rPr lang="en-US" altLang="zh-CN" dirty="0" smtClean="0">
                <a:solidFill>
                  <a:srgbClr val="000000"/>
                </a:solidFill>
                <a:latin typeface="FrutigerLTStd-Light"/>
              </a:rPr>
              <a:t>diagnosis.</a:t>
            </a:r>
            <a:r>
              <a:rPr lang="zh-CN" altLang="en-US" dirty="0" smtClean="0">
                <a:solidFill>
                  <a:srgbClr val="000000"/>
                </a:solidFill>
                <a:latin typeface="FrutigerLTStd-Light"/>
              </a:rPr>
              <a:t> </a:t>
            </a:r>
            <a:r>
              <a:rPr lang="en-US" altLang="zh-CN" dirty="0" smtClean="0">
                <a:solidFill>
                  <a:srgbClr val="000000"/>
                </a:solidFill>
                <a:latin typeface="FrutigerLTStd-Light"/>
              </a:rPr>
              <a:t>The </a:t>
            </a:r>
            <a:r>
              <a:rPr lang="en-US" altLang="zh-CN" dirty="0">
                <a:solidFill>
                  <a:srgbClr val="000000"/>
                </a:solidFill>
                <a:latin typeface="FrutigerLTStd-Light"/>
              </a:rPr>
              <a:t>ordinate </a:t>
            </a:r>
            <a:r>
              <a:rPr lang="en-US" altLang="zh-CN" dirty="0" smtClean="0">
                <a:solidFill>
                  <a:srgbClr val="000000"/>
                </a:solidFill>
                <a:latin typeface="FrutigerLTStd-Light"/>
              </a:rPr>
              <a:t>indicates</a:t>
            </a:r>
            <a:r>
              <a:rPr lang="zh-CN" altLang="en-US" dirty="0" smtClean="0">
                <a:solidFill>
                  <a:srgbClr val="000000"/>
                </a:solidFill>
                <a:latin typeface="FrutigerLTStd-Light"/>
              </a:rPr>
              <a:t> </a:t>
            </a:r>
            <a:r>
              <a:rPr lang="en-US" altLang="zh-CN" u="sng" dirty="0" smtClean="0">
                <a:solidFill>
                  <a:srgbClr val="FF0000"/>
                </a:solidFill>
                <a:latin typeface="FrutigerLTStd-Light"/>
              </a:rPr>
              <a:t>overall </a:t>
            </a:r>
            <a:r>
              <a:rPr lang="en-US" altLang="zh-CN" u="sng" dirty="0">
                <a:solidFill>
                  <a:srgbClr val="FF0000"/>
                </a:solidFill>
                <a:latin typeface="FrutigerLTStd-Light"/>
              </a:rPr>
              <a:t>survival, i.e., the proportion of patients who remained </a:t>
            </a:r>
            <a:r>
              <a:rPr lang="en-US" altLang="zh-CN" u="sng" dirty="0" smtClean="0">
                <a:solidFill>
                  <a:srgbClr val="FF0000"/>
                </a:solidFill>
                <a:latin typeface="FrutigerLTStd-Light"/>
              </a:rPr>
              <a:t>alive</a:t>
            </a:r>
            <a:r>
              <a:rPr lang="zh-CN" altLang="en-US" u="sng" dirty="0" smtClean="0">
                <a:solidFill>
                  <a:srgbClr val="FF0000"/>
                </a:solidFill>
                <a:latin typeface="FrutigerLTStd-Light"/>
              </a:rPr>
              <a:t> </a:t>
            </a:r>
            <a:r>
              <a:rPr lang="en-US" altLang="zh-CN" u="sng" dirty="0" smtClean="0">
                <a:solidFill>
                  <a:srgbClr val="FF0000"/>
                </a:solidFill>
                <a:latin typeface="FrutigerLTStd-Light"/>
              </a:rPr>
              <a:t>at </a:t>
            </a:r>
            <a:r>
              <a:rPr lang="en-US" altLang="zh-CN" u="sng" dirty="0">
                <a:solidFill>
                  <a:srgbClr val="FF0000"/>
                </a:solidFill>
                <a:latin typeface="FrutigerLTStd-Light"/>
              </a:rPr>
              <a:t>various times after diagnosis. </a:t>
            </a:r>
            <a:r>
              <a:rPr lang="en-US" altLang="zh-CN" dirty="0">
                <a:solidFill>
                  <a:srgbClr val="000000"/>
                </a:solidFill>
                <a:latin typeface="FrutigerLTStd-Light"/>
              </a:rPr>
              <a:t>(B) A similar study of </a:t>
            </a:r>
            <a:r>
              <a:rPr lang="en-US" altLang="zh-CN" dirty="0" smtClean="0">
                <a:solidFill>
                  <a:srgbClr val="000000"/>
                </a:solidFill>
                <a:latin typeface="FrutigerLTStd-Light"/>
              </a:rPr>
              <a:t>children</a:t>
            </a:r>
            <a:r>
              <a:rPr lang="zh-CN" altLang="en-US" dirty="0" smtClean="0">
                <a:solidFill>
                  <a:srgbClr val="000000"/>
                </a:solidFill>
                <a:latin typeface="FrutigerLTStd-Light"/>
              </a:rPr>
              <a:t> </a:t>
            </a:r>
            <a:r>
              <a:rPr lang="en-US" altLang="zh-CN" dirty="0" smtClean="0">
                <a:solidFill>
                  <a:srgbClr val="000000"/>
                </a:solidFill>
                <a:latin typeface="FrutigerLTStd-Light"/>
              </a:rPr>
              <a:t>with </a:t>
            </a:r>
            <a:r>
              <a:rPr lang="en-US" altLang="zh-CN" dirty="0">
                <a:solidFill>
                  <a:srgbClr val="000000"/>
                </a:solidFill>
                <a:latin typeface="FrutigerLTStd-Light"/>
              </a:rPr>
              <a:t>Ewing’s sarcoma was undertaken, </a:t>
            </a:r>
            <a:r>
              <a:rPr lang="en-US" altLang="zh-CN" dirty="0" smtClean="0">
                <a:solidFill>
                  <a:srgbClr val="000000"/>
                </a:solidFill>
                <a:latin typeface="FrutigerLTStd-Light"/>
              </a:rPr>
              <a:t>In </a:t>
            </a:r>
            <a:r>
              <a:rPr lang="en-US" altLang="zh-CN" dirty="0">
                <a:solidFill>
                  <a:srgbClr val="000000"/>
                </a:solidFill>
                <a:latin typeface="FrutigerLTStd-Light"/>
              </a:rPr>
              <a:t>this case, </a:t>
            </a:r>
            <a:r>
              <a:rPr lang="en-US" altLang="zh-CN" dirty="0" smtClean="0">
                <a:solidFill>
                  <a:srgbClr val="000000"/>
                </a:solidFill>
                <a:latin typeface="FrutigerLTStd-Light"/>
              </a:rPr>
              <a:t>the</a:t>
            </a:r>
            <a:r>
              <a:rPr lang="zh-CN" altLang="en-US" dirty="0" smtClean="0">
                <a:solidFill>
                  <a:srgbClr val="000000"/>
                </a:solidFill>
                <a:latin typeface="FrutigerLTStd-Light"/>
              </a:rPr>
              <a:t> </a:t>
            </a:r>
            <a:r>
              <a:rPr lang="en-US" altLang="zh-CN" dirty="0" smtClean="0">
                <a:solidFill>
                  <a:srgbClr val="000000"/>
                </a:solidFill>
                <a:latin typeface="FrutigerLTStd-Light"/>
              </a:rPr>
              <a:t>ordinate </a:t>
            </a:r>
            <a:r>
              <a:rPr lang="en-US" altLang="zh-CN" dirty="0">
                <a:solidFill>
                  <a:srgbClr val="000000"/>
                </a:solidFill>
                <a:latin typeface="FrutigerLTStd-Light"/>
              </a:rPr>
              <a:t>indicates the proportion of children who </a:t>
            </a:r>
            <a:r>
              <a:rPr lang="en-US" altLang="zh-CN" dirty="0" smtClean="0">
                <a:solidFill>
                  <a:srgbClr val="000000"/>
                </a:solidFill>
                <a:latin typeface="FrutigerLTStd-Light"/>
              </a:rPr>
              <a:t>experienced</a:t>
            </a:r>
            <a:r>
              <a:rPr lang="zh-CN" altLang="en-US" dirty="0" smtClean="0">
                <a:solidFill>
                  <a:srgbClr val="000000"/>
                </a:solidFill>
                <a:latin typeface="FrutigerLTStd-Light"/>
              </a:rPr>
              <a:t> </a:t>
            </a:r>
            <a:r>
              <a:rPr lang="en-US" altLang="zh-CN" i="1" u="sng" dirty="0" smtClean="0">
                <a:solidFill>
                  <a:srgbClr val="FF0000"/>
                </a:solidFill>
                <a:latin typeface="FrutigerLTStd-LightItalic"/>
              </a:rPr>
              <a:t>progression-free </a:t>
            </a:r>
            <a:r>
              <a:rPr lang="en-US" altLang="zh-CN" i="1" u="sng" dirty="0">
                <a:solidFill>
                  <a:srgbClr val="FF0000"/>
                </a:solidFill>
                <a:latin typeface="FrutigerLTStd-LightItalic"/>
              </a:rPr>
              <a:t>survival, </a:t>
            </a:r>
            <a:r>
              <a:rPr lang="en-US" altLang="zh-CN" i="1" u="sng" dirty="0">
                <a:solidFill>
                  <a:srgbClr val="FF0000"/>
                </a:solidFill>
                <a:latin typeface="FrutigerLTStd-Light"/>
              </a:rPr>
              <a:t>i.e., those whose tumors had </a:t>
            </a:r>
            <a:r>
              <a:rPr lang="en-US" altLang="zh-CN" i="1" u="sng" dirty="0" smtClean="0">
                <a:solidFill>
                  <a:srgbClr val="FF0000"/>
                </a:solidFill>
                <a:latin typeface="FrutigerLTStd-Light"/>
              </a:rPr>
              <a:t>not</a:t>
            </a:r>
            <a:r>
              <a:rPr lang="zh-CN" altLang="en-US" i="1" u="sng" dirty="0" smtClean="0">
                <a:solidFill>
                  <a:srgbClr val="FF0000"/>
                </a:solidFill>
                <a:latin typeface="FrutigerLTStd-Light"/>
              </a:rPr>
              <a:t> </a:t>
            </a:r>
            <a:r>
              <a:rPr lang="en-US" altLang="zh-CN" i="1" u="sng" dirty="0" smtClean="0">
                <a:solidFill>
                  <a:srgbClr val="FF0000"/>
                </a:solidFill>
                <a:latin typeface="FrutigerLTStd-Light"/>
              </a:rPr>
              <a:t>advanced </a:t>
            </a:r>
            <a:r>
              <a:rPr lang="en-US" altLang="zh-CN" i="1" u="sng" dirty="0">
                <a:solidFill>
                  <a:srgbClr val="FF0000"/>
                </a:solidFill>
                <a:latin typeface="FrutigerLTStd-Light"/>
              </a:rPr>
              <a:t>beyond the stage initially encountered in the clinic.</a:t>
            </a:r>
            <a:endParaRPr lang="zh-CN" altLang="en-US" i="1" u="sng" dirty="0">
              <a:solidFill>
                <a:srgbClr val="FF0000"/>
              </a:solidFill>
            </a:endParaRPr>
          </a:p>
        </p:txBody>
      </p:sp>
      <p:sp>
        <p:nvSpPr>
          <p:cNvPr id="3" name="Rectangle 2"/>
          <p:cNvSpPr/>
          <p:nvPr/>
        </p:nvSpPr>
        <p:spPr>
          <a:xfrm>
            <a:off x="691261" y="221645"/>
            <a:ext cx="11342243" cy="461665"/>
          </a:xfrm>
          <a:prstGeom prst="rect">
            <a:avLst/>
          </a:prstGeom>
        </p:spPr>
        <p:txBody>
          <a:bodyPr wrap="square">
            <a:spAutoFit/>
          </a:bodyPr>
          <a:lstStyle/>
          <a:p>
            <a:r>
              <a:rPr lang="en-US" altLang="zh-CN" sz="2400" b="1" dirty="0">
                <a:solidFill>
                  <a:srgbClr val="1271FF"/>
                </a:solidFill>
                <a:latin typeface="FrutigerLTStd-Bold"/>
              </a:rPr>
              <a:t>Figure 10.29 </a:t>
            </a:r>
            <a:r>
              <a:rPr lang="en-US" altLang="zh-CN" sz="2400" b="1" dirty="0">
                <a:solidFill>
                  <a:srgbClr val="000000"/>
                </a:solidFill>
                <a:latin typeface="FrutigerLTStd-Bold"/>
              </a:rPr>
              <a:t>Telomerase activity and the prognosis of</a:t>
            </a:r>
            <a:r>
              <a:rPr lang="zh-CN" altLang="en-US" sz="2400" b="1" dirty="0">
                <a:solidFill>
                  <a:srgbClr val="000000"/>
                </a:solidFill>
                <a:latin typeface="FrutigerLTStd-Bold"/>
              </a:rPr>
              <a:t> </a:t>
            </a:r>
            <a:r>
              <a:rPr lang="en-US" altLang="zh-CN" sz="2400" b="1" dirty="0">
                <a:solidFill>
                  <a:srgbClr val="000000"/>
                </a:solidFill>
                <a:latin typeface="FrutigerLTStd-Bold"/>
              </a:rPr>
              <a:t>pediatric tumors </a:t>
            </a:r>
            <a:endParaRPr lang="zh-CN" altLang="en-US" sz="2400" dirty="0"/>
          </a:p>
        </p:txBody>
      </p:sp>
    </p:spTree>
    <p:extLst>
      <p:ext uri="{BB962C8B-B14F-4D97-AF65-F5344CB8AC3E}">
        <p14:creationId xmlns:p14="http://schemas.microsoft.com/office/powerpoint/2010/main" val="3787652100"/>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63168" y="1414195"/>
            <a:ext cx="9735312" cy="1311193"/>
          </a:xfrm>
          <a:prstGeom prst="rect">
            <a:avLst/>
          </a:prstGeom>
        </p:spPr>
        <p:txBody>
          <a:bodyPr wrap="square">
            <a:spAutoFit/>
          </a:bodyPr>
          <a:lstStyle/>
          <a:p>
            <a:pPr algn="ctr">
              <a:lnSpc>
                <a:spcPct val="150000"/>
              </a:lnSpc>
            </a:pPr>
            <a:r>
              <a:rPr lang="en-US" altLang="zh-CN" sz="2800" dirty="0">
                <a:solidFill>
                  <a:srgbClr val="1271FF"/>
                </a:solidFill>
                <a:latin typeface="ACaslonPro-Regular"/>
              </a:rPr>
              <a:t>10.8 Some immortalized cells can maintain </a:t>
            </a:r>
            <a:r>
              <a:rPr lang="en-US" altLang="zh-CN" sz="2800" dirty="0" smtClean="0">
                <a:solidFill>
                  <a:srgbClr val="1271FF"/>
                </a:solidFill>
                <a:latin typeface="ACaslonPro-Regular"/>
              </a:rPr>
              <a:t>telomeres without </a:t>
            </a:r>
            <a:r>
              <a:rPr lang="en-US" altLang="zh-CN" sz="2800" dirty="0">
                <a:solidFill>
                  <a:srgbClr val="1271FF"/>
                </a:solidFill>
                <a:latin typeface="ACaslonPro-Regular"/>
              </a:rPr>
              <a:t>telomerase</a:t>
            </a:r>
            <a:endParaRPr lang="zh-CN" altLang="en-US" sz="2800" dirty="0"/>
          </a:p>
        </p:txBody>
      </p:sp>
      <p:sp>
        <p:nvSpPr>
          <p:cNvPr id="3" name="Rectangle 2"/>
          <p:cNvSpPr/>
          <p:nvPr/>
        </p:nvSpPr>
        <p:spPr>
          <a:xfrm>
            <a:off x="1091184" y="4324434"/>
            <a:ext cx="10549128" cy="1015663"/>
          </a:xfrm>
          <a:prstGeom prst="rect">
            <a:avLst/>
          </a:prstGeom>
        </p:spPr>
        <p:txBody>
          <a:bodyPr wrap="square">
            <a:spAutoFit/>
          </a:bodyPr>
          <a:lstStyle/>
          <a:p>
            <a:r>
              <a:rPr lang="en-US" altLang="zh-CN" sz="2000" dirty="0">
                <a:latin typeface="UtopiaStd-Regular"/>
              </a:rPr>
              <a:t>85 to 90% of human tumors have been found to be </a:t>
            </a:r>
            <a:r>
              <a:rPr lang="en-US" altLang="zh-CN" sz="2000" dirty="0" smtClean="0">
                <a:latin typeface="UtopiaStd-Regular"/>
              </a:rPr>
              <a:t>telomerase-positive. The </a:t>
            </a:r>
            <a:r>
              <a:rPr lang="en-US" altLang="zh-CN" sz="2000" dirty="0">
                <a:latin typeface="UtopiaStd-Regular"/>
              </a:rPr>
              <a:t>remaining 10 to 15% lack readily detectable </a:t>
            </a:r>
            <a:r>
              <a:rPr lang="en-US" altLang="zh-CN" sz="2000" dirty="0" smtClean="0">
                <a:latin typeface="UtopiaStd-Regular"/>
              </a:rPr>
              <a:t>telomerase enzyme </a:t>
            </a:r>
            <a:r>
              <a:rPr lang="en-US" altLang="zh-CN" sz="2000" dirty="0">
                <a:latin typeface="UtopiaStd-Regular"/>
              </a:rPr>
              <a:t>activity, </a:t>
            </a:r>
            <a:r>
              <a:rPr lang="en-US" altLang="zh-CN" sz="2000" dirty="0" smtClean="0">
                <a:latin typeface="UtopiaStd-Regular"/>
              </a:rPr>
              <a:t>these tumor cells use </a:t>
            </a:r>
            <a:r>
              <a:rPr lang="en-US" altLang="zh-CN" sz="2000" u="sng" dirty="0" smtClean="0">
                <a:solidFill>
                  <a:srgbClr val="FF0000"/>
                </a:solidFill>
                <a:latin typeface="UtopiaStd-Regular"/>
              </a:rPr>
              <a:t>telomerase independent mechanism to maintain telomeres</a:t>
            </a:r>
            <a:endParaRPr lang="zh-CN" altLang="en-US" sz="2000" u="sng" dirty="0">
              <a:solidFill>
                <a:srgbClr val="FF0000"/>
              </a:solidFill>
            </a:endParaRPr>
          </a:p>
        </p:txBody>
      </p:sp>
    </p:spTree>
    <p:extLst>
      <p:ext uri="{BB962C8B-B14F-4D97-AF65-F5344CB8AC3E}">
        <p14:creationId xmlns:p14="http://schemas.microsoft.com/office/powerpoint/2010/main" val="14202800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99282" y="2121524"/>
            <a:ext cx="10078158" cy="3323987"/>
          </a:xfrm>
          <a:prstGeom prst="rect">
            <a:avLst/>
          </a:prstGeom>
        </p:spPr>
        <p:txBody>
          <a:bodyPr wrap="square">
            <a:spAutoFit/>
          </a:bodyPr>
          <a:lstStyle/>
          <a:p>
            <a:pPr>
              <a:lnSpc>
                <a:spcPct val="150000"/>
              </a:lnSpc>
            </a:pPr>
            <a:r>
              <a:rPr lang="en-US" altLang="zh-CN" sz="2000" dirty="0">
                <a:latin typeface="UtopiaStd-Regular"/>
              </a:rPr>
              <a:t>This non-telomerase-based mechanism was first discovered in the yeast </a:t>
            </a:r>
            <a:r>
              <a:rPr lang="en-US" altLang="zh-CN" sz="2000" dirty="0" smtClean="0">
                <a:latin typeface="UtopiaStd-Regular"/>
              </a:rPr>
              <a:t>following </a:t>
            </a:r>
            <a:r>
              <a:rPr lang="en-US" altLang="zh-CN" sz="2000" dirty="0">
                <a:latin typeface="UtopiaStd-Regular"/>
              </a:rPr>
              <a:t>inactivation of one of the several yeast genes encoding </a:t>
            </a:r>
            <a:r>
              <a:rPr lang="en-US" altLang="zh-CN" sz="2000" dirty="0" smtClean="0">
                <a:latin typeface="UtopiaStd-Regular"/>
              </a:rPr>
              <a:t>subunits of its telomerase holoenzyme. Resulting mutant yeast cells soon entered into a</a:t>
            </a:r>
            <a:r>
              <a:rPr lang="zh-CN" altLang="en-US" sz="2000" dirty="0" smtClean="0">
                <a:latin typeface="UtopiaStd-Regular"/>
              </a:rPr>
              <a:t> </a:t>
            </a:r>
            <a:r>
              <a:rPr lang="en-US" altLang="zh-CN" sz="2000" dirty="0">
                <a:latin typeface="UtopiaStd-Regular"/>
              </a:rPr>
              <a:t>state that is analogous to crisis in mammalian cells. The vast majority of the cells </a:t>
            </a:r>
            <a:r>
              <a:rPr lang="en-US" altLang="zh-CN" sz="2000" dirty="0" smtClean="0">
                <a:latin typeface="UtopiaStd-Regular"/>
              </a:rPr>
              <a:t>died, but </a:t>
            </a:r>
            <a:r>
              <a:rPr lang="en-US" altLang="zh-CN" sz="2000" dirty="0">
                <a:latin typeface="UtopiaStd-Regular"/>
              </a:rPr>
              <a:t>rare variants emerged from these populations of dying cells that used the </a:t>
            </a:r>
            <a:r>
              <a:rPr lang="en-US" altLang="zh-CN" sz="2000" dirty="0" smtClean="0">
                <a:latin typeface="UtopiaStd-Regular"/>
              </a:rPr>
              <a:t>ALT (alternative </a:t>
            </a:r>
            <a:r>
              <a:rPr lang="en-US" altLang="zh-CN" sz="2000" dirty="0">
                <a:latin typeface="UtopiaStd-Regular"/>
              </a:rPr>
              <a:t>lengthening of telomeres) mechanism, which is </a:t>
            </a:r>
            <a:r>
              <a:rPr lang="en-US" altLang="zh-CN" sz="2000" dirty="0" smtClean="0">
                <a:latin typeface="UtopiaStd-Regular"/>
              </a:rPr>
              <a:t>telomerase-independent, to </a:t>
            </a:r>
            <a:r>
              <a:rPr lang="en-US" altLang="zh-CN" sz="2000" dirty="0">
                <a:latin typeface="UtopiaStd-Regular"/>
              </a:rPr>
              <a:t>construct and maintain their telomeres.</a:t>
            </a:r>
            <a:endParaRPr lang="zh-CN" altLang="en-US" sz="2000" dirty="0"/>
          </a:p>
        </p:txBody>
      </p:sp>
      <p:sp>
        <p:nvSpPr>
          <p:cNvPr id="4" name="Rectangle 3"/>
          <p:cNvSpPr/>
          <p:nvPr/>
        </p:nvSpPr>
        <p:spPr>
          <a:xfrm>
            <a:off x="1076053" y="464558"/>
            <a:ext cx="10408811" cy="646331"/>
          </a:xfrm>
          <a:prstGeom prst="rect">
            <a:avLst/>
          </a:prstGeom>
        </p:spPr>
        <p:txBody>
          <a:bodyPr wrap="none">
            <a:spAutoFit/>
          </a:bodyPr>
          <a:lstStyle/>
          <a:p>
            <a:r>
              <a:rPr lang="en-US" altLang="zh-CN" sz="3600" dirty="0" smtClean="0"/>
              <a:t>Alternative </a:t>
            </a:r>
            <a:r>
              <a:rPr lang="en-US" altLang="zh-CN" sz="3600" dirty="0"/>
              <a:t>lengthening of telomeres (ALT) mechanism </a:t>
            </a:r>
            <a:endParaRPr lang="zh-CN" altLang="en-US" sz="3600" dirty="0"/>
          </a:p>
        </p:txBody>
      </p:sp>
    </p:spTree>
    <p:extLst>
      <p:ext uri="{BB962C8B-B14F-4D97-AF65-F5344CB8AC3E}">
        <p14:creationId xmlns:p14="http://schemas.microsoft.com/office/powerpoint/2010/main" val="28486759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471416" y="475488"/>
            <a:ext cx="2685672" cy="646331"/>
          </a:xfrm>
          <a:prstGeom prst="rect">
            <a:avLst/>
          </a:prstGeom>
          <a:noFill/>
        </p:spPr>
        <p:txBody>
          <a:bodyPr wrap="none" rtlCol="0">
            <a:spAutoFit/>
          </a:bodyPr>
          <a:lstStyle/>
          <a:p>
            <a:r>
              <a:rPr lang="en-US" altLang="zh-CN" sz="3600" b="1" dirty="0" err="1" smtClean="0">
                <a:solidFill>
                  <a:srgbClr val="FF0000"/>
                </a:solidFill>
              </a:rPr>
              <a:t>Hayflick</a:t>
            </a:r>
            <a:r>
              <a:rPr lang="en-US" altLang="zh-CN" sz="3600" b="1" dirty="0" smtClean="0">
                <a:solidFill>
                  <a:srgbClr val="FF0000"/>
                </a:solidFill>
              </a:rPr>
              <a:t> limit</a:t>
            </a:r>
            <a:endParaRPr lang="zh-CN" altLang="en-US" sz="3600" b="1" dirty="0">
              <a:solidFill>
                <a:srgbClr val="FF0000"/>
              </a:solidFill>
            </a:endParaRPr>
          </a:p>
        </p:txBody>
      </p:sp>
      <p:sp>
        <p:nvSpPr>
          <p:cNvPr id="4" name="Rectangle 3"/>
          <p:cNvSpPr/>
          <p:nvPr/>
        </p:nvSpPr>
        <p:spPr>
          <a:xfrm>
            <a:off x="1118616" y="1760327"/>
            <a:ext cx="9753600" cy="1015663"/>
          </a:xfrm>
          <a:prstGeom prst="rect">
            <a:avLst/>
          </a:prstGeom>
        </p:spPr>
        <p:txBody>
          <a:bodyPr wrap="square">
            <a:spAutoFit/>
          </a:bodyPr>
          <a:lstStyle/>
          <a:p>
            <a:pPr>
              <a:lnSpc>
                <a:spcPct val="150000"/>
              </a:lnSpc>
            </a:pPr>
            <a:r>
              <a:rPr lang="en-US" altLang="zh-CN" sz="2000" b="1" dirty="0" err="1">
                <a:solidFill>
                  <a:srgbClr val="FF0000"/>
                </a:solidFill>
              </a:rPr>
              <a:t>Hayflick</a:t>
            </a:r>
            <a:r>
              <a:rPr lang="en-US" altLang="zh-CN" sz="2000" b="1" dirty="0">
                <a:solidFill>
                  <a:srgbClr val="FF0000"/>
                </a:solidFill>
              </a:rPr>
              <a:t> </a:t>
            </a:r>
            <a:r>
              <a:rPr lang="en-US" altLang="zh-CN" sz="2000" b="1" dirty="0" smtClean="0">
                <a:solidFill>
                  <a:srgbClr val="FF0000"/>
                </a:solidFill>
              </a:rPr>
              <a:t>limit </a:t>
            </a:r>
            <a:r>
              <a:rPr lang="en-US" altLang="zh-CN" sz="2000" dirty="0" smtClean="0"/>
              <a:t>is </a:t>
            </a:r>
            <a:r>
              <a:rPr lang="en-US" altLang="zh-CN" sz="2000" dirty="0"/>
              <a:t>the number of times a normal </a:t>
            </a:r>
            <a:r>
              <a:rPr lang="en-US" altLang="zh-CN" sz="2000" u="sng" dirty="0">
                <a:solidFill>
                  <a:srgbClr val="FF0000"/>
                </a:solidFill>
              </a:rPr>
              <a:t>human cell</a:t>
            </a:r>
            <a:r>
              <a:rPr lang="en-US" altLang="zh-CN" sz="2000" dirty="0"/>
              <a:t> population will </a:t>
            </a:r>
            <a:r>
              <a:rPr lang="en-US" altLang="zh-CN" sz="2000" dirty="0" smtClean="0"/>
              <a:t>divide </a:t>
            </a:r>
            <a:r>
              <a:rPr lang="en-US" altLang="zh-CN" sz="2000" u="sng" dirty="0" smtClean="0">
                <a:solidFill>
                  <a:srgbClr val="FF0000"/>
                </a:solidFill>
              </a:rPr>
              <a:t>in culture </a:t>
            </a:r>
            <a:r>
              <a:rPr lang="en-US" altLang="zh-CN" sz="2000" dirty="0"/>
              <a:t>until cell division </a:t>
            </a:r>
            <a:r>
              <a:rPr lang="en-US" altLang="zh-CN" sz="2000" dirty="0" smtClean="0"/>
              <a:t>stops.</a:t>
            </a:r>
            <a:endParaRPr lang="zh-CN" altLang="en-US" sz="2000" dirty="0"/>
          </a:p>
        </p:txBody>
      </p:sp>
      <p:sp>
        <p:nvSpPr>
          <p:cNvPr id="6" name="Rectangle 5"/>
          <p:cNvSpPr/>
          <p:nvPr/>
        </p:nvSpPr>
        <p:spPr>
          <a:xfrm>
            <a:off x="1118616" y="2872109"/>
            <a:ext cx="9671304" cy="553998"/>
          </a:xfrm>
          <a:prstGeom prst="rect">
            <a:avLst/>
          </a:prstGeom>
        </p:spPr>
        <p:txBody>
          <a:bodyPr wrap="square">
            <a:spAutoFit/>
          </a:bodyPr>
          <a:lstStyle/>
          <a:p>
            <a:pPr>
              <a:lnSpc>
                <a:spcPct val="150000"/>
              </a:lnSpc>
            </a:pPr>
            <a:r>
              <a:rPr lang="en-US" altLang="zh-CN" sz="2000" dirty="0"/>
              <a:t>The concept of the </a:t>
            </a:r>
            <a:r>
              <a:rPr lang="en-US" altLang="zh-CN" sz="2000" dirty="0" err="1"/>
              <a:t>Hayflick</a:t>
            </a:r>
            <a:r>
              <a:rPr lang="en-US" altLang="zh-CN" sz="2000" dirty="0"/>
              <a:t> limit was advanced by </a:t>
            </a:r>
            <a:r>
              <a:rPr lang="en-US" altLang="zh-CN" sz="2000" dirty="0" smtClean="0">
                <a:solidFill>
                  <a:srgbClr val="FF0000"/>
                </a:solidFill>
              </a:rPr>
              <a:t>Leonard </a:t>
            </a:r>
            <a:r>
              <a:rPr lang="en-US" altLang="zh-CN" sz="2000" dirty="0" err="1">
                <a:solidFill>
                  <a:srgbClr val="FF0000"/>
                </a:solidFill>
              </a:rPr>
              <a:t>Hayflick</a:t>
            </a:r>
            <a:r>
              <a:rPr lang="en-US" altLang="zh-CN" sz="2000" dirty="0">
                <a:solidFill>
                  <a:srgbClr val="FF0000"/>
                </a:solidFill>
              </a:rPr>
              <a:t> </a:t>
            </a:r>
            <a:r>
              <a:rPr lang="en-US" altLang="zh-CN" sz="2000" dirty="0"/>
              <a:t>in </a:t>
            </a:r>
            <a:r>
              <a:rPr lang="en-US" altLang="zh-CN" sz="2000" b="1" dirty="0">
                <a:solidFill>
                  <a:srgbClr val="FF0000"/>
                </a:solidFill>
              </a:rPr>
              <a:t>1961</a:t>
            </a:r>
            <a:endParaRPr lang="zh-CN" altLang="en-US" sz="2000" b="1" dirty="0">
              <a:solidFill>
                <a:srgbClr val="FF0000"/>
              </a:solidFill>
            </a:endParaRPr>
          </a:p>
        </p:txBody>
      </p:sp>
      <p:sp>
        <p:nvSpPr>
          <p:cNvPr id="7" name="TextBox 6"/>
          <p:cNvSpPr txBox="1"/>
          <p:nvPr/>
        </p:nvSpPr>
        <p:spPr>
          <a:xfrm>
            <a:off x="1118616" y="4526280"/>
            <a:ext cx="9835896" cy="1477328"/>
          </a:xfrm>
          <a:prstGeom prst="rect">
            <a:avLst/>
          </a:prstGeom>
          <a:noFill/>
        </p:spPr>
        <p:txBody>
          <a:bodyPr wrap="square" rtlCol="0">
            <a:spAutoFit/>
          </a:bodyPr>
          <a:lstStyle/>
          <a:p>
            <a:pPr>
              <a:lnSpc>
                <a:spcPct val="150000"/>
              </a:lnSpc>
            </a:pPr>
            <a:r>
              <a:rPr lang="en-US" altLang="zh-CN" sz="2000" b="1" u="sng" dirty="0" smtClean="0"/>
              <a:t>Significance </a:t>
            </a:r>
            <a:r>
              <a:rPr lang="en-US" altLang="zh-CN" sz="2000" b="1" u="sng" dirty="0"/>
              <a:t>of </a:t>
            </a:r>
            <a:r>
              <a:rPr lang="en-US" altLang="zh-CN" sz="2000" b="1" u="sng" dirty="0" err="1"/>
              <a:t>Hayflick</a:t>
            </a:r>
            <a:r>
              <a:rPr lang="en-US" altLang="zh-CN" sz="2000" b="1" u="sng" dirty="0"/>
              <a:t> </a:t>
            </a:r>
            <a:r>
              <a:rPr lang="en-US" altLang="zh-CN" sz="2000" b="1" u="sng" dirty="0" smtClean="0"/>
              <a:t>limit:</a:t>
            </a:r>
          </a:p>
          <a:p>
            <a:pPr>
              <a:lnSpc>
                <a:spcPct val="150000"/>
              </a:lnSpc>
            </a:pPr>
            <a:r>
              <a:rPr lang="en-US" altLang="zh-CN" sz="2000" dirty="0" smtClean="0"/>
              <a:t>Prior </a:t>
            </a:r>
            <a:r>
              <a:rPr lang="en-US" altLang="zh-CN" sz="2000" dirty="0"/>
              <a:t>to </a:t>
            </a:r>
            <a:r>
              <a:rPr lang="en-US" altLang="zh-CN" sz="2000" dirty="0" err="1"/>
              <a:t>Hayflick's</a:t>
            </a:r>
            <a:r>
              <a:rPr lang="en-US" altLang="zh-CN" sz="2000" dirty="0"/>
              <a:t> discovery, it was believed that normal vertebrate cells are </a:t>
            </a:r>
            <a:r>
              <a:rPr lang="en-US" altLang="zh-CN" sz="2000" dirty="0" smtClean="0"/>
              <a:t>immortal, </a:t>
            </a:r>
            <a:r>
              <a:rPr lang="en-US" altLang="zh-CN" sz="2000" dirty="0"/>
              <a:t>as suggested by Nobel laureate Alexis </a:t>
            </a:r>
            <a:r>
              <a:rPr lang="en-US" altLang="zh-CN" sz="2000" dirty="0" smtClean="0"/>
              <a:t>Carrel.   </a:t>
            </a:r>
            <a:endParaRPr lang="zh-CN" altLang="en-US" sz="2000" dirty="0"/>
          </a:p>
        </p:txBody>
      </p:sp>
      <p:sp>
        <p:nvSpPr>
          <p:cNvPr id="3" name="Rectangle 2"/>
          <p:cNvSpPr/>
          <p:nvPr/>
        </p:nvSpPr>
        <p:spPr>
          <a:xfrm>
            <a:off x="1118616" y="3739228"/>
            <a:ext cx="3188565" cy="400110"/>
          </a:xfrm>
          <a:prstGeom prst="rect">
            <a:avLst/>
          </a:prstGeom>
        </p:spPr>
        <p:txBody>
          <a:bodyPr wrap="none">
            <a:spAutoFit/>
          </a:bodyPr>
          <a:lstStyle/>
          <a:p>
            <a:r>
              <a:rPr lang="en-US" altLang="zh-CN" sz="2000" b="1" dirty="0" err="1"/>
              <a:t>Hayflick</a:t>
            </a:r>
            <a:r>
              <a:rPr lang="en-US" altLang="zh-CN" sz="2000" b="1" dirty="0"/>
              <a:t> </a:t>
            </a:r>
            <a:r>
              <a:rPr lang="en-US" altLang="zh-CN" sz="2000" b="1" dirty="0" smtClean="0"/>
              <a:t>limit: ~</a:t>
            </a:r>
            <a:r>
              <a:rPr lang="en-US" altLang="zh-CN" sz="2000" b="1" dirty="0" smtClean="0">
                <a:solidFill>
                  <a:srgbClr val="FF0000"/>
                </a:solidFill>
              </a:rPr>
              <a:t> 60 </a:t>
            </a:r>
            <a:r>
              <a:rPr lang="en-US" altLang="zh-CN" sz="2000" b="1" dirty="0" smtClean="0"/>
              <a:t>divisions</a:t>
            </a:r>
            <a:r>
              <a:rPr lang="en-US" altLang="zh-CN" sz="2000" b="1" dirty="0" smtClean="0">
                <a:solidFill>
                  <a:srgbClr val="FF0000"/>
                </a:solidFill>
              </a:rPr>
              <a:t> </a:t>
            </a:r>
            <a:endParaRPr lang="zh-CN" altLang="en-US" sz="2000" dirty="0"/>
          </a:p>
        </p:txBody>
      </p:sp>
    </p:spTree>
    <p:extLst>
      <p:ext uri="{BB962C8B-B14F-4D97-AF65-F5344CB8AC3E}">
        <p14:creationId xmlns:p14="http://schemas.microsoft.com/office/powerpoint/2010/main" val="74134814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9202" name="Picture 2" descr="figure_10_3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593" y="1855716"/>
            <a:ext cx="6739127" cy="36830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6903720" y="1313542"/>
            <a:ext cx="5273040" cy="4801314"/>
          </a:xfrm>
          <a:prstGeom prst="rect">
            <a:avLst/>
          </a:prstGeom>
        </p:spPr>
        <p:txBody>
          <a:bodyPr wrap="square">
            <a:spAutoFit/>
          </a:bodyPr>
          <a:lstStyle/>
          <a:p>
            <a:r>
              <a:rPr lang="en-US" altLang="zh-CN" dirty="0" smtClean="0">
                <a:solidFill>
                  <a:srgbClr val="000000"/>
                </a:solidFill>
                <a:latin typeface="FrutigerLTStd-Light"/>
              </a:rPr>
              <a:t>The</a:t>
            </a:r>
            <a:r>
              <a:rPr lang="zh-CN" altLang="en-US" dirty="0" smtClean="0">
                <a:solidFill>
                  <a:srgbClr val="000000"/>
                </a:solidFill>
                <a:latin typeface="FrutigerLTStd-Light"/>
              </a:rPr>
              <a:t> </a:t>
            </a:r>
            <a:r>
              <a:rPr lang="en-US" altLang="zh-CN" u="sng" dirty="0" smtClean="0">
                <a:solidFill>
                  <a:srgbClr val="FF0000"/>
                </a:solidFill>
                <a:latin typeface="FrutigerLTStd-Light"/>
              </a:rPr>
              <a:t>alternative </a:t>
            </a:r>
            <a:r>
              <a:rPr lang="en-US" altLang="zh-CN" u="sng" dirty="0">
                <a:solidFill>
                  <a:srgbClr val="FF0000"/>
                </a:solidFill>
                <a:latin typeface="FrutigerLTStd-Light"/>
              </a:rPr>
              <a:t>lengthening of telomeres (</a:t>
            </a:r>
            <a:r>
              <a:rPr lang="en-US" altLang="zh-CN" u="sng" dirty="0" smtClean="0">
                <a:solidFill>
                  <a:srgbClr val="FF0000"/>
                </a:solidFill>
                <a:latin typeface="FrutigerLTStd-Light"/>
              </a:rPr>
              <a:t>ALT)</a:t>
            </a:r>
            <a:r>
              <a:rPr lang="zh-CN" altLang="en-US" u="sng" dirty="0" smtClean="0">
                <a:solidFill>
                  <a:srgbClr val="FF0000"/>
                </a:solidFill>
                <a:latin typeface="FrutigerLTStd-Light"/>
              </a:rPr>
              <a:t> </a:t>
            </a:r>
            <a:r>
              <a:rPr lang="en-US" altLang="zh-CN" dirty="0" smtClean="0">
                <a:solidFill>
                  <a:srgbClr val="000000"/>
                </a:solidFill>
                <a:latin typeface="FrutigerLTStd-Light"/>
              </a:rPr>
              <a:t>mechanism </a:t>
            </a:r>
            <a:r>
              <a:rPr lang="en-US" altLang="zh-CN" dirty="0">
                <a:solidFill>
                  <a:srgbClr val="000000"/>
                </a:solidFill>
                <a:latin typeface="FrutigerLTStd-Light"/>
              </a:rPr>
              <a:t>can be shown to </a:t>
            </a:r>
            <a:r>
              <a:rPr lang="en-US" altLang="zh-CN" dirty="0" smtClean="0">
                <a:solidFill>
                  <a:srgbClr val="000000"/>
                </a:solidFill>
                <a:latin typeface="FrutigerLTStd-Light"/>
              </a:rPr>
              <a:t>depend,</a:t>
            </a:r>
            <a:r>
              <a:rPr lang="zh-CN" altLang="en-US" dirty="0" smtClean="0">
                <a:solidFill>
                  <a:srgbClr val="000000"/>
                </a:solidFill>
                <a:latin typeface="FrutigerLTStd-Light"/>
              </a:rPr>
              <a:t> </a:t>
            </a:r>
            <a:r>
              <a:rPr lang="en-US" altLang="zh-CN" dirty="0" smtClean="0">
                <a:solidFill>
                  <a:srgbClr val="000000"/>
                </a:solidFill>
                <a:latin typeface="FrutigerLTStd-Light"/>
              </a:rPr>
              <a:t>at </a:t>
            </a:r>
            <a:r>
              <a:rPr lang="en-US" altLang="zh-CN" dirty="0">
                <a:solidFill>
                  <a:srgbClr val="000000"/>
                </a:solidFill>
                <a:latin typeface="FrutigerLTStd-Light"/>
              </a:rPr>
              <a:t>least in certain cells, on the </a:t>
            </a:r>
            <a:r>
              <a:rPr lang="en-US" altLang="zh-CN" dirty="0" smtClean="0">
                <a:solidFill>
                  <a:srgbClr val="000000"/>
                </a:solidFill>
                <a:latin typeface="FrutigerLTStd-Light"/>
              </a:rPr>
              <a:t>exchange</a:t>
            </a:r>
            <a:r>
              <a:rPr lang="zh-CN" altLang="en-US" dirty="0" smtClean="0">
                <a:solidFill>
                  <a:srgbClr val="000000"/>
                </a:solidFill>
                <a:latin typeface="FrutigerLTStd-Light"/>
              </a:rPr>
              <a:t> </a:t>
            </a:r>
            <a:r>
              <a:rPr lang="en-US" altLang="zh-CN" dirty="0" smtClean="0">
                <a:solidFill>
                  <a:srgbClr val="000000"/>
                </a:solidFill>
                <a:latin typeface="FrutigerLTStd-Light"/>
              </a:rPr>
              <a:t>of </a:t>
            </a:r>
            <a:r>
              <a:rPr lang="en-US" altLang="zh-CN" dirty="0">
                <a:solidFill>
                  <a:srgbClr val="000000"/>
                </a:solidFill>
                <a:latin typeface="FrutigerLTStd-Light"/>
              </a:rPr>
              <a:t>sequence information between </a:t>
            </a:r>
            <a:r>
              <a:rPr lang="en-US" altLang="zh-CN" dirty="0" smtClean="0">
                <a:solidFill>
                  <a:srgbClr val="000000"/>
                </a:solidFill>
                <a:latin typeface="FrutigerLTStd-Light"/>
              </a:rPr>
              <a:t>the</a:t>
            </a:r>
            <a:r>
              <a:rPr lang="zh-CN" altLang="en-US" dirty="0" smtClean="0">
                <a:solidFill>
                  <a:srgbClr val="000000"/>
                </a:solidFill>
                <a:latin typeface="FrutigerLTStd-Light"/>
              </a:rPr>
              <a:t> </a:t>
            </a:r>
            <a:r>
              <a:rPr lang="en-US" altLang="zh-CN" dirty="0" smtClean="0">
                <a:solidFill>
                  <a:srgbClr val="000000"/>
                </a:solidFill>
                <a:latin typeface="FrutigerLTStd-Light"/>
              </a:rPr>
              <a:t>telomeres </a:t>
            </a:r>
            <a:r>
              <a:rPr lang="en-US" altLang="zh-CN" dirty="0">
                <a:solidFill>
                  <a:srgbClr val="000000"/>
                </a:solidFill>
                <a:latin typeface="FrutigerLTStd-Light"/>
              </a:rPr>
              <a:t>of different </a:t>
            </a:r>
            <a:r>
              <a:rPr lang="en-US" altLang="zh-CN" dirty="0" smtClean="0">
                <a:solidFill>
                  <a:srgbClr val="000000"/>
                </a:solidFill>
                <a:latin typeface="FrutigerLTStd-Light"/>
              </a:rPr>
              <a:t>chromosomes.</a:t>
            </a:r>
            <a:r>
              <a:rPr lang="zh-CN" altLang="en-US" dirty="0" smtClean="0">
                <a:solidFill>
                  <a:srgbClr val="000000"/>
                </a:solidFill>
                <a:latin typeface="FrutigerLTStd-Light"/>
              </a:rPr>
              <a:t> </a:t>
            </a:r>
            <a:r>
              <a:rPr lang="en-US" altLang="zh-CN" dirty="0" smtClean="0">
                <a:solidFill>
                  <a:srgbClr val="000000"/>
                </a:solidFill>
                <a:latin typeface="FrutigerLTStd-Light"/>
              </a:rPr>
              <a:t>Here</a:t>
            </a:r>
            <a:r>
              <a:rPr lang="en-US" altLang="zh-CN" dirty="0">
                <a:solidFill>
                  <a:srgbClr val="000000"/>
                </a:solidFill>
                <a:latin typeface="FrutigerLTStd-Light"/>
              </a:rPr>
              <a:t>, telomeres of human GM847 </a:t>
            </a:r>
            <a:r>
              <a:rPr lang="en-US" altLang="zh-CN" dirty="0" smtClean="0">
                <a:solidFill>
                  <a:srgbClr val="000000"/>
                </a:solidFill>
                <a:latin typeface="FrutigerLTStd-Light"/>
              </a:rPr>
              <a:t>cells</a:t>
            </a:r>
            <a:r>
              <a:rPr lang="zh-CN" altLang="en-US" dirty="0" smtClean="0">
                <a:solidFill>
                  <a:srgbClr val="000000"/>
                </a:solidFill>
                <a:latin typeface="FrutigerLTStd-Light"/>
              </a:rPr>
              <a:t> </a:t>
            </a:r>
            <a:r>
              <a:rPr lang="en-US" altLang="zh-CN" dirty="0" smtClean="0">
                <a:solidFill>
                  <a:srgbClr val="000000"/>
                </a:solidFill>
                <a:latin typeface="FrutigerLTStd-Light"/>
              </a:rPr>
              <a:t>were </a:t>
            </a:r>
            <a:r>
              <a:rPr lang="en-US" altLang="zh-CN" dirty="0">
                <a:solidFill>
                  <a:srgbClr val="000000"/>
                </a:solidFill>
                <a:latin typeface="FrutigerLTStd-Light"/>
              </a:rPr>
              <a:t>labeled via the targeted </a:t>
            </a:r>
            <a:r>
              <a:rPr lang="en-US" altLang="zh-CN" dirty="0" smtClean="0">
                <a:solidFill>
                  <a:srgbClr val="000000"/>
                </a:solidFill>
                <a:latin typeface="FrutigerLTStd-Light"/>
              </a:rPr>
              <a:t>insertion</a:t>
            </a:r>
            <a:r>
              <a:rPr lang="zh-CN" altLang="en-US" dirty="0" smtClean="0">
                <a:solidFill>
                  <a:srgbClr val="000000"/>
                </a:solidFill>
                <a:latin typeface="FrutigerLTStd-Light"/>
              </a:rPr>
              <a:t> </a:t>
            </a:r>
            <a:r>
              <a:rPr lang="en-US" altLang="zh-CN" dirty="0" smtClean="0">
                <a:solidFill>
                  <a:srgbClr val="000000"/>
                </a:solidFill>
                <a:latin typeface="FrutigerLTStd-Light"/>
              </a:rPr>
              <a:t>of a</a:t>
            </a:r>
            <a:r>
              <a:rPr lang="zh-CN" altLang="en-US" dirty="0" smtClean="0">
                <a:solidFill>
                  <a:srgbClr val="000000"/>
                </a:solidFill>
                <a:latin typeface="FrutigerLTStd-Light"/>
              </a:rPr>
              <a:t> </a:t>
            </a:r>
            <a:r>
              <a:rPr lang="en-US" altLang="zh-CN" dirty="0" smtClean="0">
                <a:solidFill>
                  <a:srgbClr val="000000"/>
                </a:solidFill>
                <a:latin typeface="FrutigerLTStd-Light"/>
              </a:rPr>
              <a:t>genetic </a:t>
            </a:r>
            <a:r>
              <a:rPr lang="en-US" altLang="zh-CN" dirty="0">
                <a:solidFill>
                  <a:srgbClr val="000000"/>
                </a:solidFill>
                <a:latin typeface="FrutigerLTStd-Light"/>
              </a:rPr>
              <a:t>marker into one of the </a:t>
            </a:r>
            <a:r>
              <a:rPr lang="en-US" altLang="zh-CN" dirty="0" smtClean="0">
                <a:solidFill>
                  <a:srgbClr val="000000"/>
                </a:solidFill>
                <a:latin typeface="FrutigerLTStd-Light"/>
              </a:rPr>
              <a:t>telomeres.</a:t>
            </a:r>
            <a:r>
              <a:rPr lang="zh-CN" altLang="en-US" dirty="0" smtClean="0">
                <a:solidFill>
                  <a:srgbClr val="000000"/>
                </a:solidFill>
                <a:latin typeface="FrutigerLTStd-Light"/>
              </a:rPr>
              <a:t> </a:t>
            </a:r>
            <a:r>
              <a:rPr lang="en-US" altLang="zh-CN" dirty="0" smtClean="0">
                <a:solidFill>
                  <a:srgbClr val="000000"/>
                </a:solidFill>
                <a:latin typeface="FrutigerLTStd-Light"/>
              </a:rPr>
              <a:t>By </a:t>
            </a:r>
            <a:r>
              <a:rPr lang="en-US" altLang="zh-CN" dirty="0">
                <a:solidFill>
                  <a:srgbClr val="000000"/>
                </a:solidFill>
                <a:latin typeface="FrutigerLTStd-Light"/>
              </a:rPr>
              <a:t>the time of the analysis, the </a:t>
            </a:r>
            <a:r>
              <a:rPr lang="en-US" altLang="zh-CN" dirty="0" smtClean="0">
                <a:solidFill>
                  <a:srgbClr val="000000"/>
                </a:solidFill>
                <a:latin typeface="FrutigerLTStd-Light"/>
              </a:rPr>
              <a:t>marker</a:t>
            </a:r>
            <a:r>
              <a:rPr lang="zh-CN" altLang="en-US" dirty="0" smtClean="0">
                <a:solidFill>
                  <a:srgbClr val="000000"/>
                </a:solidFill>
                <a:latin typeface="FrutigerLTStd-Light"/>
              </a:rPr>
              <a:t> </a:t>
            </a:r>
            <a:r>
              <a:rPr lang="en-US" altLang="zh-CN" dirty="0" smtClean="0">
                <a:solidFill>
                  <a:srgbClr val="000000"/>
                </a:solidFill>
                <a:latin typeface="FrutigerLTStd-Light"/>
              </a:rPr>
              <a:t>was </a:t>
            </a:r>
            <a:r>
              <a:rPr lang="en-US" altLang="zh-CN" dirty="0">
                <a:solidFill>
                  <a:srgbClr val="000000"/>
                </a:solidFill>
                <a:latin typeface="FrutigerLTStd-Light"/>
              </a:rPr>
              <a:t>already present in two </a:t>
            </a:r>
            <a:r>
              <a:rPr lang="en-US" altLang="zh-CN" dirty="0" smtClean="0">
                <a:solidFill>
                  <a:srgbClr val="000000"/>
                </a:solidFill>
                <a:latin typeface="FrutigerLTStd-Light"/>
              </a:rPr>
              <a:t>telomeres</a:t>
            </a:r>
            <a:r>
              <a:rPr lang="zh-CN" altLang="en-US" dirty="0" smtClean="0">
                <a:solidFill>
                  <a:srgbClr val="000000"/>
                </a:solidFill>
                <a:latin typeface="FrutigerLTStd-Light"/>
              </a:rPr>
              <a:t> </a:t>
            </a:r>
            <a:r>
              <a:rPr lang="en-US" altLang="zh-CN" dirty="0" smtClean="0">
                <a:solidFill>
                  <a:srgbClr val="000000"/>
                </a:solidFill>
                <a:latin typeface="FrutigerLTStd-Light"/>
              </a:rPr>
              <a:t>(</a:t>
            </a:r>
            <a:r>
              <a:rPr lang="en-US" altLang="zh-CN" i="1" dirty="0" smtClean="0">
                <a:solidFill>
                  <a:srgbClr val="000000"/>
                </a:solidFill>
                <a:latin typeface="FrutigerLTStd-LightItalic"/>
              </a:rPr>
              <a:t>arrowheads</a:t>
            </a:r>
            <a:r>
              <a:rPr lang="en-US" altLang="zh-CN" i="1" dirty="0">
                <a:solidFill>
                  <a:srgbClr val="000000"/>
                </a:solidFill>
                <a:latin typeface="FrutigerLTStd-LightItalic"/>
              </a:rPr>
              <a:t>, left panel</a:t>
            </a:r>
            <a:r>
              <a:rPr lang="en-US" altLang="zh-CN" dirty="0">
                <a:solidFill>
                  <a:srgbClr val="000000"/>
                </a:solidFill>
                <a:latin typeface="FrutigerLTStd-Light"/>
              </a:rPr>
              <a:t>). Forty </a:t>
            </a:r>
            <a:r>
              <a:rPr lang="en-US" altLang="zh-CN" dirty="0" smtClean="0">
                <a:solidFill>
                  <a:srgbClr val="000000"/>
                </a:solidFill>
                <a:latin typeface="FrutigerLTStd-Light"/>
              </a:rPr>
              <a:t>population</a:t>
            </a:r>
            <a:r>
              <a:rPr lang="zh-CN" altLang="en-US" dirty="0" smtClean="0">
                <a:solidFill>
                  <a:srgbClr val="000000"/>
                </a:solidFill>
                <a:latin typeface="FrutigerLTStd-Light"/>
              </a:rPr>
              <a:t> </a:t>
            </a:r>
            <a:r>
              <a:rPr lang="en-US" altLang="zh-CN" dirty="0" smtClean="0">
                <a:solidFill>
                  <a:srgbClr val="000000"/>
                </a:solidFill>
                <a:latin typeface="FrutigerLTStd-Light"/>
              </a:rPr>
              <a:t>doublings </a:t>
            </a:r>
            <a:r>
              <a:rPr lang="en-US" altLang="zh-CN" dirty="0">
                <a:solidFill>
                  <a:srgbClr val="000000"/>
                </a:solidFill>
                <a:latin typeface="FrutigerLTStd-Light"/>
              </a:rPr>
              <a:t>later, this sequence </a:t>
            </a:r>
            <a:r>
              <a:rPr lang="en-US" altLang="zh-CN" dirty="0" smtClean="0">
                <a:solidFill>
                  <a:srgbClr val="000000"/>
                </a:solidFill>
                <a:latin typeface="FrutigerLTStd-Light"/>
              </a:rPr>
              <a:t>could</a:t>
            </a:r>
            <a:r>
              <a:rPr lang="zh-CN" altLang="en-US" dirty="0" smtClean="0">
                <a:solidFill>
                  <a:srgbClr val="000000"/>
                </a:solidFill>
                <a:latin typeface="FrutigerLTStd-Light"/>
              </a:rPr>
              <a:t> </a:t>
            </a:r>
            <a:r>
              <a:rPr lang="en-US" altLang="zh-CN" dirty="0" smtClean="0">
                <a:solidFill>
                  <a:srgbClr val="000000"/>
                </a:solidFill>
                <a:latin typeface="FrutigerLTStd-Light"/>
              </a:rPr>
              <a:t>be </a:t>
            </a:r>
            <a:r>
              <a:rPr lang="en-US" altLang="zh-CN" dirty="0">
                <a:solidFill>
                  <a:srgbClr val="000000"/>
                </a:solidFill>
                <a:latin typeface="FrutigerLTStd-Light"/>
              </a:rPr>
              <a:t>found to be associated with </a:t>
            </a:r>
            <a:r>
              <a:rPr lang="en-US" altLang="zh-CN" dirty="0" smtClean="0">
                <a:solidFill>
                  <a:srgbClr val="000000"/>
                </a:solidFill>
                <a:latin typeface="FrutigerLTStd-Light"/>
              </a:rPr>
              <a:t>five</a:t>
            </a:r>
            <a:r>
              <a:rPr lang="zh-CN" altLang="en-US" dirty="0" smtClean="0">
                <a:solidFill>
                  <a:srgbClr val="000000"/>
                </a:solidFill>
                <a:latin typeface="FrutigerLTStd-Light"/>
              </a:rPr>
              <a:t> </a:t>
            </a:r>
            <a:r>
              <a:rPr lang="en-US" altLang="zh-CN" dirty="0" smtClean="0">
                <a:solidFill>
                  <a:srgbClr val="000000"/>
                </a:solidFill>
                <a:latin typeface="FrutigerLTStd-Light"/>
              </a:rPr>
              <a:t>distinct </a:t>
            </a:r>
            <a:r>
              <a:rPr lang="en-US" altLang="zh-CN" dirty="0">
                <a:solidFill>
                  <a:srgbClr val="000000"/>
                </a:solidFill>
                <a:latin typeface="FrutigerLTStd-Light"/>
              </a:rPr>
              <a:t>chromosomes (</a:t>
            </a:r>
            <a:r>
              <a:rPr lang="en-US" altLang="zh-CN" i="1" dirty="0">
                <a:solidFill>
                  <a:srgbClr val="000000"/>
                </a:solidFill>
                <a:latin typeface="FrutigerLTStd-LightItalic"/>
              </a:rPr>
              <a:t>arrowheads, </a:t>
            </a:r>
            <a:r>
              <a:rPr lang="en-US" altLang="zh-CN" i="1" dirty="0" smtClean="0">
                <a:solidFill>
                  <a:srgbClr val="000000"/>
                </a:solidFill>
                <a:latin typeface="FrutigerLTStd-LightItalic"/>
              </a:rPr>
              <a:t>right</a:t>
            </a:r>
            <a:r>
              <a:rPr lang="zh-CN" altLang="en-US" i="1" dirty="0" smtClean="0">
                <a:solidFill>
                  <a:srgbClr val="000000"/>
                </a:solidFill>
                <a:latin typeface="FrutigerLTStd-LightItalic"/>
              </a:rPr>
              <a:t> </a:t>
            </a:r>
            <a:r>
              <a:rPr lang="en-US" altLang="zh-CN" i="1" dirty="0" smtClean="0">
                <a:solidFill>
                  <a:srgbClr val="000000"/>
                </a:solidFill>
                <a:latin typeface="FrutigerLTStd-LightItalic"/>
              </a:rPr>
              <a:t>panel</a:t>
            </a:r>
            <a:r>
              <a:rPr lang="en-US" altLang="zh-CN" dirty="0">
                <a:solidFill>
                  <a:srgbClr val="000000"/>
                </a:solidFill>
                <a:latin typeface="FrutigerLTStd-Light"/>
              </a:rPr>
              <a:t>). Fluorescence </a:t>
            </a:r>
            <a:r>
              <a:rPr lang="en-US" altLang="zh-CN" i="1" dirty="0">
                <a:solidFill>
                  <a:srgbClr val="000000"/>
                </a:solidFill>
                <a:latin typeface="FrutigerLTStd-LightItalic"/>
              </a:rPr>
              <a:t>in situ </a:t>
            </a:r>
            <a:r>
              <a:rPr lang="en-US" altLang="zh-CN" dirty="0" smtClean="0">
                <a:solidFill>
                  <a:srgbClr val="000000"/>
                </a:solidFill>
                <a:latin typeface="FrutigerLTStd-Light"/>
              </a:rPr>
              <a:t>hybridization</a:t>
            </a:r>
            <a:r>
              <a:rPr lang="zh-CN" altLang="en-US" dirty="0" smtClean="0">
                <a:solidFill>
                  <a:srgbClr val="000000"/>
                </a:solidFill>
                <a:latin typeface="FrutigerLTStd-Light"/>
              </a:rPr>
              <a:t> </a:t>
            </a:r>
            <a:r>
              <a:rPr lang="en-US" altLang="zh-CN" dirty="0" smtClean="0">
                <a:solidFill>
                  <a:srgbClr val="000000"/>
                </a:solidFill>
                <a:latin typeface="FrutigerLTStd-Light"/>
              </a:rPr>
              <a:t>(FISH</a:t>
            </a:r>
            <a:r>
              <a:rPr lang="en-US" altLang="zh-CN" dirty="0">
                <a:solidFill>
                  <a:srgbClr val="000000"/>
                </a:solidFill>
                <a:latin typeface="FrutigerLTStd-Light"/>
              </a:rPr>
              <a:t>) was used to detect these </a:t>
            </a:r>
            <a:r>
              <a:rPr lang="en-US" altLang="zh-CN" dirty="0" smtClean="0">
                <a:solidFill>
                  <a:srgbClr val="000000"/>
                </a:solidFill>
                <a:latin typeface="FrutigerLTStd-Light"/>
              </a:rPr>
              <a:t>marker</a:t>
            </a:r>
            <a:r>
              <a:rPr lang="zh-CN" altLang="en-US" dirty="0" smtClean="0">
                <a:solidFill>
                  <a:srgbClr val="000000"/>
                </a:solidFill>
                <a:latin typeface="FrutigerLTStd-Light"/>
              </a:rPr>
              <a:t> </a:t>
            </a:r>
            <a:r>
              <a:rPr lang="en-US" altLang="zh-CN" dirty="0" smtClean="0">
                <a:solidFill>
                  <a:srgbClr val="000000"/>
                </a:solidFill>
                <a:latin typeface="FrutigerLTStd-Light"/>
              </a:rPr>
              <a:t>sequences </a:t>
            </a:r>
            <a:r>
              <a:rPr lang="en-US" altLang="zh-CN" dirty="0">
                <a:solidFill>
                  <a:srgbClr val="000000"/>
                </a:solidFill>
                <a:latin typeface="FrutigerLTStd-Light"/>
              </a:rPr>
              <a:t>in metaphase </a:t>
            </a:r>
            <a:r>
              <a:rPr lang="en-US" altLang="zh-CN" dirty="0" smtClean="0">
                <a:solidFill>
                  <a:srgbClr val="000000"/>
                </a:solidFill>
                <a:latin typeface="FrutigerLTStd-Light"/>
              </a:rPr>
              <a:t>chromosomal</a:t>
            </a:r>
            <a:r>
              <a:rPr lang="zh-CN" altLang="en-US" dirty="0" smtClean="0">
                <a:solidFill>
                  <a:srgbClr val="000000"/>
                </a:solidFill>
                <a:latin typeface="FrutigerLTStd-Light"/>
              </a:rPr>
              <a:t> </a:t>
            </a:r>
            <a:r>
              <a:rPr lang="da-DK" altLang="zh-CN" dirty="0" smtClean="0">
                <a:solidFill>
                  <a:srgbClr val="000000"/>
                </a:solidFill>
                <a:latin typeface="FrutigerLTStd-Light"/>
              </a:rPr>
              <a:t>preparations</a:t>
            </a:r>
            <a:r>
              <a:rPr lang="da-DK" altLang="zh-CN" dirty="0">
                <a:solidFill>
                  <a:srgbClr val="000000"/>
                </a:solidFill>
                <a:latin typeface="FrutigerLTStd-Light"/>
              </a:rPr>
              <a:t>. </a:t>
            </a:r>
            <a:endParaRPr lang="zh-CN" altLang="en-US" dirty="0"/>
          </a:p>
        </p:txBody>
      </p:sp>
      <p:sp>
        <p:nvSpPr>
          <p:cNvPr id="3" name="Rectangle 2"/>
          <p:cNvSpPr/>
          <p:nvPr/>
        </p:nvSpPr>
        <p:spPr>
          <a:xfrm>
            <a:off x="2271979" y="382135"/>
            <a:ext cx="6595075" cy="584775"/>
          </a:xfrm>
          <a:prstGeom prst="rect">
            <a:avLst/>
          </a:prstGeom>
        </p:spPr>
        <p:txBody>
          <a:bodyPr wrap="none">
            <a:spAutoFit/>
          </a:bodyPr>
          <a:lstStyle/>
          <a:p>
            <a:r>
              <a:rPr lang="en-US" altLang="zh-CN" sz="3200" b="1" dirty="0">
                <a:solidFill>
                  <a:srgbClr val="1271FF"/>
                </a:solidFill>
                <a:latin typeface="FrutigerLTStd-Bold"/>
              </a:rPr>
              <a:t>Figure 10.30 </a:t>
            </a:r>
            <a:r>
              <a:rPr lang="en-US" altLang="zh-CN" sz="3200" b="1" dirty="0">
                <a:solidFill>
                  <a:srgbClr val="000000"/>
                </a:solidFill>
                <a:latin typeface="FrutigerLTStd-Bold"/>
              </a:rPr>
              <a:t>The ALT mechanism </a:t>
            </a:r>
            <a:endParaRPr lang="zh-CN" altLang="en-US" sz="3200" dirty="0"/>
          </a:p>
        </p:txBody>
      </p:sp>
    </p:spTree>
    <p:extLst>
      <p:ext uri="{BB962C8B-B14F-4D97-AF65-F5344CB8AC3E}">
        <p14:creationId xmlns:p14="http://schemas.microsoft.com/office/powerpoint/2010/main" val="3809397866"/>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1250" name="Picture 2" descr="figure_10_31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8982" y="1453896"/>
            <a:ext cx="5656410" cy="4466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6928104" y="2671624"/>
            <a:ext cx="4821936" cy="2031325"/>
          </a:xfrm>
          <a:prstGeom prst="rect">
            <a:avLst/>
          </a:prstGeom>
        </p:spPr>
        <p:txBody>
          <a:bodyPr wrap="square">
            <a:spAutoFit/>
          </a:bodyPr>
          <a:lstStyle/>
          <a:p>
            <a:r>
              <a:rPr lang="en-US" altLang="zh-CN" dirty="0" smtClean="0">
                <a:solidFill>
                  <a:srgbClr val="000000"/>
                </a:solidFill>
                <a:latin typeface="FrutigerLTStd-Light"/>
              </a:rPr>
              <a:t>(</a:t>
            </a:r>
            <a:r>
              <a:rPr lang="en-US" altLang="zh-CN" dirty="0">
                <a:solidFill>
                  <a:srgbClr val="000000"/>
                </a:solidFill>
                <a:latin typeface="FrutigerLTStd-Light"/>
              </a:rPr>
              <a:t>A) One </a:t>
            </a:r>
            <a:r>
              <a:rPr lang="en-US" altLang="zh-CN" dirty="0" smtClean="0">
                <a:solidFill>
                  <a:srgbClr val="000000"/>
                </a:solidFill>
                <a:latin typeface="FrutigerLTStd-Light"/>
              </a:rPr>
              <a:t>possible</a:t>
            </a:r>
            <a:r>
              <a:rPr lang="zh-CN" altLang="en-US" dirty="0" smtClean="0">
                <a:solidFill>
                  <a:srgbClr val="000000"/>
                </a:solidFill>
                <a:latin typeface="FrutigerLTStd-Light"/>
              </a:rPr>
              <a:t> </a:t>
            </a:r>
            <a:r>
              <a:rPr lang="en-US" altLang="zh-CN" dirty="0" smtClean="0">
                <a:solidFill>
                  <a:srgbClr val="000000"/>
                </a:solidFill>
                <a:latin typeface="FrutigerLTStd-Light"/>
              </a:rPr>
              <a:t>mechanism </a:t>
            </a:r>
            <a:r>
              <a:rPr lang="en-US" altLang="zh-CN" dirty="0">
                <a:solidFill>
                  <a:srgbClr val="000000"/>
                </a:solidFill>
                <a:latin typeface="FrutigerLTStd-Light"/>
              </a:rPr>
              <a:t>of telomere </a:t>
            </a:r>
            <a:r>
              <a:rPr lang="en-US" altLang="zh-CN" dirty="0" smtClean="0">
                <a:solidFill>
                  <a:srgbClr val="000000"/>
                </a:solidFill>
                <a:latin typeface="FrutigerLTStd-Light"/>
              </a:rPr>
              <a:t>maintenance</a:t>
            </a:r>
            <a:r>
              <a:rPr lang="zh-CN" altLang="en-US" dirty="0" smtClean="0">
                <a:solidFill>
                  <a:srgbClr val="000000"/>
                </a:solidFill>
                <a:latin typeface="FrutigerLTStd-Light"/>
              </a:rPr>
              <a:t> </a:t>
            </a:r>
            <a:r>
              <a:rPr lang="en-US" altLang="zh-CN" dirty="0" smtClean="0">
                <a:solidFill>
                  <a:srgbClr val="000000"/>
                </a:solidFill>
                <a:latin typeface="FrutigerLTStd-Light"/>
              </a:rPr>
              <a:t>in </a:t>
            </a:r>
            <a:r>
              <a:rPr lang="en-US" altLang="zh-CN" dirty="0">
                <a:solidFill>
                  <a:srgbClr val="000000"/>
                </a:solidFill>
                <a:latin typeface="FrutigerLTStd-Light"/>
              </a:rPr>
              <a:t>ALT cells involves the </a:t>
            </a:r>
            <a:r>
              <a:rPr lang="en-US" altLang="zh-CN" dirty="0" smtClean="0">
                <a:solidFill>
                  <a:srgbClr val="000000"/>
                </a:solidFill>
                <a:latin typeface="FrutigerLTStd-Light"/>
              </a:rPr>
              <a:t>exchange</a:t>
            </a:r>
            <a:r>
              <a:rPr lang="zh-CN" altLang="en-US" dirty="0" smtClean="0">
                <a:solidFill>
                  <a:srgbClr val="000000"/>
                </a:solidFill>
                <a:latin typeface="FrutigerLTStd-Light"/>
              </a:rPr>
              <a:t> </a:t>
            </a:r>
            <a:r>
              <a:rPr lang="en-US" altLang="zh-CN" dirty="0" smtClean="0">
                <a:solidFill>
                  <a:srgbClr val="000000"/>
                </a:solidFill>
                <a:latin typeface="FrutigerLTStd-Light"/>
              </a:rPr>
              <a:t>of </a:t>
            </a:r>
            <a:r>
              <a:rPr lang="en-US" altLang="zh-CN" dirty="0">
                <a:solidFill>
                  <a:srgbClr val="000000"/>
                </a:solidFill>
                <a:latin typeface="FrutigerLTStd-Light"/>
              </a:rPr>
              <a:t>sequence information </a:t>
            </a:r>
            <a:r>
              <a:rPr lang="en-US" altLang="zh-CN" dirty="0" smtClean="0">
                <a:solidFill>
                  <a:srgbClr val="000000"/>
                </a:solidFill>
                <a:latin typeface="FrutigerLTStd-Light"/>
              </a:rPr>
              <a:t>between</a:t>
            </a:r>
            <a:r>
              <a:rPr lang="zh-CN" altLang="en-US" dirty="0" smtClean="0">
                <a:solidFill>
                  <a:srgbClr val="000000"/>
                </a:solidFill>
                <a:latin typeface="FrutigerLTStd-Light"/>
              </a:rPr>
              <a:t> </a:t>
            </a:r>
            <a:r>
              <a:rPr lang="en-US" altLang="zh-CN" dirty="0" smtClean="0">
                <a:solidFill>
                  <a:srgbClr val="000000"/>
                </a:solidFill>
                <a:latin typeface="FrutigerLTStd-Light"/>
              </a:rPr>
              <a:t>telomeres </a:t>
            </a:r>
            <a:r>
              <a:rPr lang="en-US" altLang="zh-CN" dirty="0">
                <a:solidFill>
                  <a:srgbClr val="000000"/>
                </a:solidFill>
                <a:latin typeface="FrutigerLTStd-Light"/>
              </a:rPr>
              <a:t>(see Figure 10.30), which </a:t>
            </a:r>
            <a:r>
              <a:rPr lang="en-US" altLang="zh-CN" dirty="0" smtClean="0">
                <a:solidFill>
                  <a:srgbClr val="000000"/>
                </a:solidFill>
                <a:latin typeface="FrutigerLTStd-Light"/>
              </a:rPr>
              <a:t>may</a:t>
            </a:r>
            <a:r>
              <a:rPr lang="zh-CN" altLang="en-US" dirty="0" smtClean="0">
                <a:solidFill>
                  <a:srgbClr val="000000"/>
                </a:solidFill>
                <a:latin typeface="FrutigerLTStd-Light"/>
              </a:rPr>
              <a:t> </a:t>
            </a:r>
            <a:r>
              <a:rPr lang="en-US" altLang="zh-CN" dirty="0" smtClean="0">
                <a:solidFill>
                  <a:srgbClr val="000000"/>
                </a:solidFill>
                <a:latin typeface="FrutigerLTStd-Light"/>
              </a:rPr>
              <a:t>in </a:t>
            </a:r>
            <a:r>
              <a:rPr lang="en-US" altLang="zh-CN" dirty="0">
                <a:solidFill>
                  <a:srgbClr val="000000"/>
                </a:solidFill>
                <a:latin typeface="FrutigerLTStd-Light"/>
              </a:rPr>
              <a:t>turn depend on DNA </a:t>
            </a:r>
            <a:r>
              <a:rPr lang="en-US" altLang="zh-CN" dirty="0" smtClean="0">
                <a:solidFill>
                  <a:srgbClr val="000000"/>
                </a:solidFill>
                <a:latin typeface="FrutigerLTStd-Light"/>
              </a:rPr>
              <a:t>polymerases</a:t>
            </a:r>
            <a:r>
              <a:rPr lang="zh-CN" altLang="en-US" dirty="0" smtClean="0">
                <a:solidFill>
                  <a:srgbClr val="000000"/>
                </a:solidFill>
                <a:latin typeface="FrutigerLTStd-Light"/>
              </a:rPr>
              <a:t> </a:t>
            </a:r>
            <a:r>
              <a:rPr lang="en-US" altLang="zh-CN" dirty="0" smtClean="0">
                <a:solidFill>
                  <a:srgbClr val="000000"/>
                </a:solidFill>
                <a:latin typeface="FrutigerLTStd-Light"/>
              </a:rPr>
              <a:t>that </a:t>
            </a:r>
            <a:r>
              <a:rPr lang="en-US" altLang="zh-CN" dirty="0">
                <a:solidFill>
                  <a:srgbClr val="000000"/>
                </a:solidFill>
                <a:latin typeface="FrutigerLTStd-Light"/>
              </a:rPr>
              <a:t>use more than one </a:t>
            </a:r>
            <a:r>
              <a:rPr lang="en-US" altLang="zh-CN" dirty="0" smtClean="0">
                <a:solidFill>
                  <a:srgbClr val="000000"/>
                </a:solidFill>
                <a:latin typeface="FrutigerLTStd-Light"/>
              </a:rPr>
              <a:t>chromosome</a:t>
            </a:r>
            <a:r>
              <a:rPr lang="zh-CN" altLang="en-US" dirty="0" smtClean="0">
                <a:solidFill>
                  <a:srgbClr val="000000"/>
                </a:solidFill>
                <a:latin typeface="FrutigerLTStd-Light"/>
              </a:rPr>
              <a:t> </a:t>
            </a:r>
            <a:r>
              <a:rPr lang="en-US" altLang="zh-CN" dirty="0" smtClean="0">
                <a:solidFill>
                  <a:srgbClr val="000000"/>
                </a:solidFill>
                <a:latin typeface="FrutigerLTStd-Light"/>
              </a:rPr>
              <a:t>as </a:t>
            </a:r>
            <a:r>
              <a:rPr lang="en-US" altLang="zh-CN" dirty="0">
                <a:solidFill>
                  <a:srgbClr val="000000"/>
                </a:solidFill>
                <a:latin typeface="FrutigerLTStd-Light"/>
              </a:rPr>
              <a:t>a template during </a:t>
            </a:r>
            <a:r>
              <a:rPr lang="en-US" altLang="zh-CN" dirty="0" smtClean="0">
                <a:solidFill>
                  <a:srgbClr val="000000"/>
                </a:solidFill>
                <a:latin typeface="FrutigerLTStd-Light"/>
              </a:rPr>
              <a:t>chromosome</a:t>
            </a:r>
            <a:r>
              <a:rPr lang="zh-CN" altLang="en-US" dirty="0" smtClean="0">
                <a:solidFill>
                  <a:srgbClr val="000000"/>
                </a:solidFill>
                <a:latin typeface="FrutigerLTStd-Light"/>
              </a:rPr>
              <a:t> </a:t>
            </a:r>
            <a:r>
              <a:rPr lang="en-US" altLang="zh-CN" dirty="0" smtClean="0">
                <a:solidFill>
                  <a:srgbClr val="000000"/>
                </a:solidFill>
                <a:latin typeface="FrutigerLTStd-Light"/>
              </a:rPr>
              <a:t>replication</a:t>
            </a:r>
            <a:r>
              <a:rPr lang="en-US" altLang="zh-CN" dirty="0">
                <a:solidFill>
                  <a:srgbClr val="000000"/>
                </a:solidFill>
                <a:latin typeface="FrutigerLTStd-Light"/>
              </a:rPr>
              <a:t>. </a:t>
            </a:r>
            <a:endParaRPr lang="zh-CN" altLang="en-US" dirty="0"/>
          </a:p>
        </p:txBody>
      </p:sp>
      <p:sp>
        <p:nvSpPr>
          <p:cNvPr id="3" name="Rectangle 2"/>
          <p:cNvSpPr/>
          <p:nvPr/>
        </p:nvSpPr>
        <p:spPr>
          <a:xfrm>
            <a:off x="1439350" y="400822"/>
            <a:ext cx="9422772" cy="523220"/>
          </a:xfrm>
          <a:prstGeom prst="rect">
            <a:avLst/>
          </a:prstGeom>
        </p:spPr>
        <p:txBody>
          <a:bodyPr wrap="none">
            <a:spAutoFit/>
          </a:bodyPr>
          <a:lstStyle/>
          <a:p>
            <a:r>
              <a:rPr lang="en-US" altLang="zh-CN" sz="2800" b="1" dirty="0">
                <a:solidFill>
                  <a:srgbClr val="1271FF"/>
                </a:solidFill>
                <a:latin typeface="FrutigerLTStd-Bold"/>
              </a:rPr>
              <a:t>Figure 10.31 </a:t>
            </a:r>
            <a:r>
              <a:rPr lang="en-US" altLang="zh-CN" sz="2800" b="1" dirty="0">
                <a:solidFill>
                  <a:srgbClr val="000000"/>
                </a:solidFill>
                <a:latin typeface="FrutigerLTStd-Bold"/>
              </a:rPr>
              <a:t>Alternative mechanisms</a:t>
            </a:r>
            <a:r>
              <a:rPr lang="zh-CN" altLang="en-US" sz="2800" b="1" dirty="0">
                <a:solidFill>
                  <a:srgbClr val="000000"/>
                </a:solidFill>
                <a:latin typeface="FrutigerLTStd-Bold"/>
              </a:rPr>
              <a:t> </a:t>
            </a:r>
            <a:r>
              <a:rPr lang="en-US" altLang="zh-CN" sz="2800" b="1" dirty="0">
                <a:solidFill>
                  <a:srgbClr val="000000"/>
                </a:solidFill>
                <a:latin typeface="FrutigerLTStd-Bold"/>
              </a:rPr>
              <a:t>supporting ALT </a:t>
            </a:r>
            <a:endParaRPr lang="zh-CN" altLang="en-US" sz="2800" dirty="0"/>
          </a:p>
        </p:txBody>
      </p:sp>
    </p:spTree>
    <p:extLst>
      <p:ext uri="{BB962C8B-B14F-4D97-AF65-F5344CB8AC3E}">
        <p14:creationId xmlns:p14="http://schemas.microsoft.com/office/powerpoint/2010/main" val="2332964620"/>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2274" name="Picture 2" descr="figure_10_31b"/>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6789" y="1879298"/>
            <a:ext cx="6186931" cy="30271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7342632" y="2596683"/>
            <a:ext cx="4297680" cy="2031325"/>
          </a:xfrm>
          <a:prstGeom prst="rect">
            <a:avLst/>
          </a:prstGeom>
        </p:spPr>
        <p:txBody>
          <a:bodyPr wrap="square">
            <a:spAutoFit/>
          </a:bodyPr>
          <a:lstStyle/>
          <a:p>
            <a:r>
              <a:rPr lang="en-US" altLang="zh-CN" dirty="0">
                <a:latin typeface="FrutigerLTStd-Light"/>
              </a:rPr>
              <a:t>(B) It is also </a:t>
            </a:r>
            <a:r>
              <a:rPr lang="en-US" altLang="zh-CN" dirty="0" smtClean="0">
                <a:latin typeface="FrutigerLTStd-Light"/>
              </a:rPr>
              <a:t>possible</a:t>
            </a:r>
            <a:r>
              <a:rPr lang="zh-CN" altLang="en-US" dirty="0" smtClean="0">
                <a:latin typeface="FrutigerLTStd-Light"/>
              </a:rPr>
              <a:t> </a:t>
            </a:r>
            <a:r>
              <a:rPr lang="en-US" altLang="zh-CN" dirty="0" smtClean="0">
                <a:latin typeface="FrutigerLTStd-Light"/>
              </a:rPr>
              <a:t>that </a:t>
            </a:r>
            <a:r>
              <a:rPr lang="en-US" altLang="zh-CN" dirty="0">
                <a:latin typeface="FrutigerLTStd-Light"/>
              </a:rPr>
              <a:t>telomeres may exchange </a:t>
            </a:r>
            <a:r>
              <a:rPr lang="en-US" altLang="zh-CN" dirty="0" smtClean="0">
                <a:latin typeface="FrutigerLTStd-Light"/>
              </a:rPr>
              <a:t>sequence</a:t>
            </a:r>
            <a:r>
              <a:rPr lang="zh-CN" altLang="en-US" dirty="0" smtClean="0">
                <a:latin typeface="FrutigerLTStd-Light"/>
              </a:rPr>
              <a:t> </a:t>
            </a:r>
            <a:r>
              <a:rPr lang="en-US" altLang="zh-CN" dirty="0" smtClean="0">
                <a:latin typeface="FrutigerLTStd-Light"/>
              </a:rPr>
              <a:t>segments </a:t>
            </a:r>
            <a:r>
              <a:rPr lang="en-US" altLang="zh-CN" dirty="0">
                <a:latin typeface="FrutigerLTStd-Light"/>
              </a:rPr>
              <a:t>through the mechanism </a:t>
            </a:r>
            <a:r>
              <a:rPr lang="en-US" altLang="zh-CN" dirty="0" smtClean="0">
                <a:latin typeface="FrutigerLTStd-Light"/>
              </a:rPr>
              <a:t>of</a:t>
            </a:r>
            <a:r>
              <a:rPr lang="zh-CN" altLang="en-US" dirty="0" smtClean="0">
                <a:latin typeface="FrutigerLTStd-Light"/>
              </a:rPr>
              <a:t> </a:t>
            </a:r>
            <a:r>
              <a:rPr lang="en-US" altLang="zh-CN" dirty="0" smtClean="0">
                <a:latin typeface="FrutigerLTStd-Light"/>
              </a:rPr>
              <a:t>unequal </a:t>
            </a:r>
            <a:r>
              <a:rPr lang="en-US" altLang="zh-CN" dirty="0">
                <a:latin typeface="FrutigerLTStd-Light"/>
              </a:rPr>
              <a:t>crossing-over, which results </a:t>
            </a:r>
            <a:r>
              <a:rPr lang="en-US" altLang="zh-CN" dirty="0" smtClean="0">
                <a:latin typeface="FrutigerLTStd-Light"/>
              </a:rPr>
              <a:t>in</a:t>
            </a:r>
            <a:r>
              <a:rPr lang="zh-CN" altLang="en-US" dirty="0" smtClean="0">
                <a:latin typeface="FrutigerLTStd-Light"/>
              </a:rPr>
              <a:t> </a:t>
            </a:r>
            <a:r>
              <a:rPr lang="en-US" altLang="zh-CN" dirty="0" smtClean="0">
                <a:latin typeface="FrutigerLTStd-Light"/>
              </a:rPr>
              <a:t>this </a:t>
            </a:r>
            <a:r>
              <a:rPr lang="en-US" altLang="zh-CN" dirty="0">
                <a:latin typeface="FrutigerLTStd-Light"/>
              </a:rPr>
              <a:t>case in one telomere of </a:t>
            </a:r>
            <a:r>
              <a:rPr lang="en-US" altLang="zh-CN" dirty="0" smtClean="0">
                <a:latin typeface="FrutigerLTStd-Light"/>
              </a:rPr>
              <a:t>increased</a:t>
            </a:r>
            <a:r>
              <a:rPr lang="zh-CN" altLang="en-US" dirty="0" smtClean="0">
                <a:latin typeface="FrutigerLTStd-Light"/>
              </a:rPr>
              <a:t> </a:t>
            </a:r>
            <a:r>
              <a:rPr lang="en-US" altLang="zh-CN" dirty="0" smtClean="0">
                <a:latin typeface="FrutigerLTStd-Light"/>
              </a:rPr>
              <a:t>length </a:t>
            </a:r>
            <a:r>
              <a:rPr lang="en-US" altLang="zh-CN" dirty="0">
                <a:latin typeface="FrutigerLTStd-Light"/>
              </a:rPr>
              <a:t>and another of decreased length</a:t>
            </a:r>
            <a:r>
              <a:rPr lang="en-US" altLang="zh-CN" dirty="0" smtClean="0">
                <a:latin typeface="FrutigerLTStd-Light"/>
              </a:rPr>
              <a:t>.</a:t>
            </a:r>
            <a:endParaRPr lang="en-US" altLang="zh-CN" dirty="0">
              <a:latin typeface="FrutigerLTStd-Light"/>
            </a:endParaRPr>
          </a:p>
        </p:txBody>
      </p:sp>
      <p:sp>
        <p:nvSpPr>
          <p:cNvPr id="4" name="Rectangle 3"/>
          <p:cNvSpPr/>
          <p:nvPr/>
        </p:nvSpPr>
        <p:spPr>
          <a:xfrm>
            <a:off x="1248281" y="418775"/>
            <a:ext cx="9422772" cy="523220"/>
          </a:xfrm>
          <a:prstGeom prst="rect">
            <a:avLst/>
          </a:prstGeom>
        </p:spPr>
        <p:txBody>
          <a:bodyPr wrap="none">
            <a:spAutoFit/>
          </a:bodyPr>
          <a:lstStyle/>
          <a:p>
            <a:r>
              <a:rPr lang="en-US" altLang="zh-CN" sz="2800" b="1" dirty="0">
                <a:solidFill>
                  <a:srgbClr val="1271FF"/>
                </a:solidFill>
                <a:latin typeface="FrutigerLTStd-Bold"/>
              </a:rPr>
              <a:t>Figure 10.31 </a:t>
            </a:r>
            <a:r>
              <a:rPr lang="en-US" altLang="zh-CN" sz="2800" b="1" dirty="0">
                <a:solidFill>
                  <a:srgbClr val="000000"/>
                </a:solidFill>
                <a:latin typeface="FrutigerLTStd-Bold"/>
              </a:rPr>
              <a:t>Alternative mechanisms</a:t>
            </a:r>
            <a:r>
              <a:rPr lang="zh-CN" altLang="en-US" sz="2800" b="1" dirty="0">
                <a:solidFill>
                  <a:srgbClr val="000000"/>
                </a:solidFill>
                <a:latin typeface="FrutigerLTStd-Bold"/>
              </a:rPr>
              <a:t> </a:t>
            </a:r>
            <a:r>
              <a:rPr lang="en-US" altLang="zh-CN" sz="2800" b="1" dirty="0">
                <a:solidFill>
                  <a:srgbClr val="000000"/>
                </a:solidFill>
                <a:latin typeface="FrutigerLTStd-Bold"/>
              </a:rPr>
              <a:t>supporting ALT </a:t>
            </a:r>
            <a:endParaRPr lang="zh-CN" altLang="en-US" sz="2800" dirty="0"/>
          </a:p>
        </p:txBody>
      </p:sp>
    </p:spTree>
    <p:extLst>
      <p:ext uri="{BB962C8B-B14F-4D97-AF65-F5344CB8AC3E}">
        <p14:creationId xmlns:p14="http://schemas.microsoft.com/office/powerpoint/2010/main" val="2223514638"/>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319784" y="708767"/>
            <a:ext cx="9268968" cy="1311193"/>
          </a:xfrm>
          <a:prstGeom prst="rect">
            <a:avLst/>
          </a:prstGeom>
        </p:spPr>
        <p:txBody>
          <a:bodyPr wrap="square">
            <a:spAutoFit/>
          </a:bodyPr>
          <a:lstStyle/>
          <a:p>
            <a:pPr algn="ctr">
              <a:lnSpc>
                <a:spcPct val="150000"/>
              </a:lnSpc>
            </a:pPr>
            <a:r>
              <a:rPr lang="en-US" altLang="zh-CN" sz="2800" dirty="0">
                <a:solidFill>
                  <a:srgbClr val="1271FF"/>
                </a:solidFill>
                <a:latin typeface="ACaslonPro-Regular"/>
              </a:rPr>
              <a:t>10.9 Telomeres play different roles in the cells of </a:t>
            </a:r>
            <a:r>
              <a:rPr lang="en-US" altLang="zh-CN" sz="2800" dirty="0" smtClean="0">
                <a:solidFill>
                  <a:srgbClr val="1271FF"/>
                </a:solidFill>
                <a:latin typeface="ACaslonPro-Regular"/>
              </a:rPr>
              <a:t>laboratory</a:t>
            </a:r>
            <a:r>
              <a:rPr lang="zh-CN" altLang="en-US" sz="2800" dirty="0" smtClean="0">
                <a:solidFill>
                  <a:srgbClr val="1271FF"/>
                </a:solidFill>
                <a:latin typeface="ACaslonPro-Regular"/>
              </a:rPr>
              <a:t> </a:t>
            </a:r>
            <a:r>
              <a:rPr lang="en-US" altLang="zh-CN" sz="2800" dirty="0" smtClean="0">
                <a:solidFill>
                  <a:srgbClr val="1271FF"/>
                </a:solidFill>
                <a:latin typeface="ACaslonPro-Regular"/>
              </a:rPr>
              <a:t>mice </a:t>
            </a:r>
            <a:r>
              <a:rPr lang="en-US" altLang="zh-CN" sz="2800" dirty="0">
                <a:solidFill>
                  <a:srgbClr val="1271FF"/>
                </a:solidFill>
                <a:latin typeface="ACaslonPro-Regular"/>
              </a:rPr>
              <a:t>and in human cells</a:t>
            </a:r>
            <a:endParaRPr lang="zh-CN" altLang="en-US" sz="2800" dirty="0"/>
          </a:p>
        </p:txBody>
      </p:sp>
      <p:sp>
        <p:nvSpPr>
          <p:cNvPr id="3" name="Rectangle 2"/>
          <p:cNvSpPr/>
          <p:nvPr/>
        </p:nvSpPr>
        <p:spPr>
          <a:xfrm>
            <a:off x="1182624" y="2508796"/>
            <a:ext cx="8994648" cy="1477328"/>
          </a:xfrm>
          <a:prstGeom prst="rect">
            <a:avLst/>
          </a:prstGeom>
        </p:spPr>
        <p:txBody>
          <a:bodyPr wrap="square">
            <a:spAutoFit/>
          </a:bodyPr>
          <a:lstStyle/>
          <a:p>
            <a:r>
              <a:rPr lang="en-US" altLang="zh-CN" dirty="0" smtClean="0">
                <a:latin typeface="UtopiaStd-Regular"/>
              </a:rPr>
              <a:t>Mouse life span: ~3years</a:t>
            </a:r>
          </a:p>
          <a:p>
            <a:r>
              <a:rPr lang="en-US" altLang="zh-CN" dirty="0" smtClean="0">
                <a:latin typeface="UtopiaStd-Regular"/>
              </a:rPr>
              <a:t>Human life span: ~100years</a:t>
            </a:r>
          </a:p>
          <a:p>
            <a:endParaRPr lang="en-US" altLang="zh-CN" dirty="0">
              <a:latin typeface="UtopiaStd-Regular"/>
            </a:endParaRPr>
          </a:p>
          <a:p>
            <a:r>
              <a:rPr lang="en-US" altLang="zh-CN" dirty="0" smtClean="0">
                <a:latin typeface="UtopiaStd-Regular"/>
              </a:rPr>
              <a:t>Mouse </a:t>
            </a:r>
            <a:r>
              <a:rPr lang="en-US" altLang="zh-CN" dirty="0" err="1">
                <a:latin typeface="UtopiaStd-Regular"/>
              </a:rPr>
              <a:t>t</a:t>
            </a:r>
            <a:r>
              <a:rPr lang="en-US" altLang="zh-CN" dirty="0" err="1" smtClean="0">
                <a:latin typeface="UtopiaStd-Regular"/>
              </a:rPr>
              <a:t>elomeric</a:t>
            </a:r>
            <a:r>
              <a:rPr lang="en-US" altLang="zh-CN" dirty="0" smtClean="0">
                <a:latin typeface="UtopiaStd-Regular"/>
              </a:rPr>
              <a:t> DNA: 30 to</a:t>
            </a:r>
            <a:r>
              <a:rPr lang="zh-CN" altLang="en-US" dirty="0" smtClean="0">
                <a:latin typeface="UtopiaStd-Regular"/>
              </a:rPr>
              <a:t> </a:t>
            </a:r>
            <a:r>
              <a:rPr lang="en-US" altLang="zh-CN" dirty="0" smtClean="0">
                <a:latin typeface="UtopiaStd-Regular"/>
              </a:rPr>
              <a:t>40 kb</a:t>
            </a:r>
          </a:p>
          <a:p>
            <a:r>
              <a:rPr lang="en-US" altLang="zh-CN" dirty="0" smtClean="0">
                <a:latin typeface="UtopiaStd-Regular"/>
              </a:rPr>
              <a:t>Human </a:t>
            </a:r>
            <a:r>
              <a:rPr lang="en-US" altLang="zh-CN" dirty="0" err="1" smtClean="0">
                <a:latin typeface="UtopiaStd-Regular"/>
              </a:rPr>
              <a:t>telomeric</a:t>
            </a:r>
            <a:r>
              <a:rPr lang="en-US" altLang="zh-CN" dirty="0" smtClean="0">
                <a:latin typeface="UtopiaStd-Regular"/>
              </a:rPr>
              <a:t> DNA: 5 to 8kb</a:t>
            </a:r>
            <a:endParaRPr lang="zh-CN" altLang="en-US" dirty="0"/>
          </a:p>
        </p:txBody>
      </p:sp>
      <p:sp>
        <p:nvSpPr>
          <p:cNvPr id="4" name="Rectangle 3"/>
          <p:cNvSpPr/>
          <p:nvPr/>
        </p:nvSpPr>
        <p:spPr>
          <a:xfrm>
            <a:off x="1182624" y="4474960"/>
            <a:ext cx="9771888" cy="1754326"/>
          </a:xfrm>
          <a:prstGeom prst="rect">
            <a:avLst/>
          </a:prstGeom>
        </p:spPr>
        <p:txBody>
          <a:bodyPr wrap="square">
            <a:spAutoFit/>
          </a:bodyPr>
          <a:lstStyle/>
          <a:p>
            <a:r>
              <a:rPr lang="en-US" altLang="zh-CN" dirty="0" smtClean="0">
                <a:latin typeface="UtopiaStd-Regular"/>
              </a:rPr>
              <a:t>Laboratory </a:t>
            </a:r>
            <a:r>
              <a:rPr lang="en-US" altLang="zh-CN" dirty="0">
                <a:latin typeface="UtopiaStd-Regular"/>
              </a:rPr>
              <a:t>mice do not rely on telomere length to limit the </a:t>
            </a:r>
            <a:r>
              <a:rPr lang="en-US" altLang="zh-CN" dirty="0" smtClean="0">
                <a:latin typeface="UtopiaStd-Regular"/>
              </a:rPr>
              <a:t>replicative capacity </a:t>
            </a:r>
            <a:r>
              <a:rPr lang="en-US" altLang="zh-CN" dirty="0">
                <a:latin typeface="UtopiaStd-Regular"/>
              </a:rPr>
              <a:t>of their normal cell lineages and that telomere erosion cannot </a:t>
            </a:r>
            <a:r>
              <a:rPr lang="en-US" altLang="zh-CN" dirty="0" smtClean="0">
                <a:latin typeface="UtopiaStd-Regular"/>
              </a:rPr>
              <a:t>serve as </a:t>
            </a:r>
            <a:r>
              <a:rPr lang="en-US" altLang="zh-CN" dirty="0">
                <a:latin typeface="UtopiaStd-Regular"/>
              </a:rPr>
              <a:t>a mechanism for constraining tumor development in these rodents</a:t>
            </a:r>
            <a:r>
              <a:rPr lang="en-US" altLang="zh-CN" dirty="0" smtClean="0">
                <a:latin typeface="UtopiaStd-Regular"/>
              </a:rPr>
              <a:t>.</a:t>
            </a:r>
          </a:p>
          <a:p>
            <a:endParaRPr lang="en-US" altLang="zh-CN" dirty="0">
              <a:latin typeface="UtopiaStd-Regular"/>
            </a:endParaRPr>
          </a:p>
          <a:p>
            <a:r>
              <a:rPr lang="en-US" altLang="zh-CN" dirty="0" smtClean="0">
                <a:latin typeface="UtopiaStd-Regular"/>
              </a:rPr>
              <a:t>Primary mouse cells can be transformed with </a:t>
            </a:r>
            <a:r>
              <a:rPr lang="en-US" altLang="zh-CN" b="1" dirty="0" smtClean="0">
                <a:latin typeface="UtopiaStd-Regular"/>
              </a:rPr>
              <a:t>Large T</a:t>
            </a:r>
            <a:r>
              <a:rPr lang="en-US" altLang="zh-CN" dirty="0" smtClean="0">
                <a:latin typeface="UtopiaStd-Regular"/>
              </a:rPr>
              <a:t>; </a:t>
            </a:r>
          </a:p>
          <a:p>
            <a:r>
              <a:rPr lang="en-US" altLang="zh-CN" dirty="0" smtClean="0">
                <a:latin typeface="UtopiaStd-Regular"/>
              </a:rPr>
              <a:t>Primary human cells can be transformed with </a:t>
            </a:r>
            <a:r>
              <a:rPr lang="en-US" altLang="zh-CN" b="1" dirty="0" smtClean="0">
                <a:latin typeface="UtopiaStd-Regular"/>
              </a:rPr>
              <a:t>Large T + TERT</a:t>
            </a:r>
            <a:r>
              <a:rPr lang="en-US" altLang="zh-CN" dirty="0" smtClean="0">
                <a:latin typeface="UtopiaStd-Regular"/>
              </a:rPr>
              <a:t>;</a:t>
            </a:r>
            <a:endParaRPr lang="zh-CN" altLang="en-US" dirty="0"/>
          </a:p>
        </p:txBody>
      </p:sp>
    </p:spTree>
    <p:extLst>
      <p:ext uri="{BB962C8B-B14F-4D97-AF65-F5344CB8AC3E}">
        <p14:creationId xmlns:p14="http://schemas.microsoft.com/office/powerpoint/2010/main" val="100959131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22" name="Picture 2" descr="figure_10_32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7268" y="1636776"/>
            <a:ext cx="3926868" cy="44166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5004816" y="1998424"/>
            <a:ext cx="6836664" cy="3693319"/>
          </a:xfrm>
          <a:prstGeom prst="rect">
            <a:avLst/>
          </a:prstGeom>
        </p:spPr>
        <p:txBody>
          <a:bodyPr wrap="square">
            <a:spAutoFit/>
          </a:bodyPr>
          <a:lstStyle/>
          <a:p>
            <a:r>
              <a:rPr lang="en-US" altLang="zh-CN" dirty="0" smtClean="0">
                <a:solidFill>
                  <a:srgbClr val="000000"/>
                </a:solidFill>
                <a:latin typeface="FrutigerLTStd-Light"/>
              </a:rPr>
              <a:t>Most </a:t>
            </a:r>
            <a:r>
              <a:rPr lang="en-US" altLang="zh-CN" dirty="0">
                <a:solidFill>
                  <a:srgbClr val="000000"/>
                </a:solidFill>
                <a:latin typeface="FrutigerLTStd-Light"/>
              </a:rPr>
              <a:t>of the </a:t>
            </a:r>
            <a:r>
              <a:rPr lang="en-US" altLang="zh-CN" dirty="0" err="1">
                <a:solidFill>
                  <a:srgbClr val="000000"/>
                </a:solidFill>
                <a:latin typeface="FrutigerLTStd-Light"/>
              </a:rPr>
              <a:t>mTERT</a:t>
            </a:r>
            <a:r>
              <a:rPr lang="en-US" altLang="zh-CN" dirty="0">
                <a:solidFill>
                  <a:srgbClr val="000000"/>
                </a:solidFill>
                <a:latin typeface="FrutigerLTStd-Light"/>
              </a:rPr>
              <a:t> activity in adult </a:t>
            </a:r>
            <a:r>
              <a:rPr lang="en-US" altLang="zh-CN" dirty="0" smtClean="0">
                <a:solidFill>
                  <a:srgbClr val="000000"/>
                </a:solidFill>
                <a:latin typeface="FrutigerLTStd-Light"/>
              </a:rPr>
              <a:t>mice</a:t>
            </a:r>
            <a:r>
              <a:rPr lang="zh-CN" altLang="en-US" dirty="0" smtClean="0">
                <a:solidFill>
                  <a:srgbClr val="000000"/>
                </a:solidFill>
                <a:latin typeface="FrutigerLTStd-Light"/>
              </a:rPr>
              <a:t> </a:t>
            </a:r>
            <a:r>
              <a:rPr lang="en-US" altLang="zh-CN" dirty="0" smtClean="0">
                <a:solidFill>
                  <a:srgbClr val="000000"/>
                </a:solidFill>
                <a:latin typeface="FrutigerLTStd-Light"/>
              </a:rPr>
              <a:t>may </a:t>
            </a:r>
            <a:r>
              <a:rPr lang="en-US" altLang="zh-CN" dirty="0">
                <a:solidFill>
                  <a:srgbClr val="000000"/>
                </a:solidFill>
                <a:latin typeface="FrutigerLTStd-Light"/>
              </a:rPr>
              <a:t>be traceable to its expression in the stem cells of </a:t>
            </a:r>
            <a:r>
              <a:rPr lang="en-US" altLang="zh-CN" dirty="0" smtClean="0">
                <a:solidFill>
                  <a:srgbClr val="000000"/>
                </a:solidFill>
                <a:latin typeface="FrutigerLTStd-Light"/>
              </a:rPr>
              <a:t>various</a:t>
            </a:r>
            <a:r>
              <a:rPr lang="zh-CN" altLang="en-US" dirty="0" smtClean="0">
                <a:solidFill>
                  <a:srgbClr val="000000"/>
                </a:solidFill>
                <a:latin typeface="FrutigerLTStd-Light"/>
              </a:rPr>
              <a:t> </a:t>
            </a:r>
            <a:r>
              <a:rPr lang="en-US" altLang="zh-CN" dirty="0" smtClean="0">
                <a:solidFill>
                  <a:srgbClr val="000000"/>
                </a:solidFill>
                <a:latin typeface="FrutigerLTStd-Light"/>
              </a:rPr>
              <a:t>tissues. (</a:t>
            </a:r>
            <a:r>
              <a:rPr lang="en-US" altLang="zh-CN" dirty="0">
                <a:solidFill>
                  <a:srgbClr val="000000"/>
                </a:solidFill>
                <a:latin typeface="FrutigerLTStd-Light"/>
              </a:rPr>
              <a:t>A) </a:t>
            </a:r>
            <a:r>
              <a:rPr lang="en-US" altLang="zh-CN" dirty="0">
                <a:solidFill>
                  <a:srgbClr val="FF0000"/>
                </a:solidFill>
                <a:latin typeface="FrutigerLTStd-Light"/>
              </a:rPr>
              <a:t>Transgenic mice were </a:t>
            </a:r>
            <a:r>
              <a:rPr lang="en-US" altLang="zh-CN" dirty="0" smtClean="0">
                <a:solidFill>
                  <a:srgbClr val="FF0000"/>
                </a:solidFill>
                <a:latin typeface="FrutigerLTStd-Light"/>
              </a:rPr>
              <a:t>constructed</a:t>
            </a:r>
            <a:r>
              <a:rPr lang="zh-CN" altLang="en-US" dirty="0" smtClean="0">
                <a:solidFill>
                  <a:srgbClr val="FF0000"/>
                </a:solidFill>
                <a:latin typeface="FrutigerLTStd-Light"/>
              </a:rPr>
              <a:t> </a:t>
            </a:r>
            <a:r>
              <a:rPr lang="en-US" altLang="zh-CN" dirty="0" smtClean="0">
                <a:solidFill>
                  <a:srgbClr val="FF0000"/>
                </a:solidFill>
                <a:latin typeface="FrutigerLTStd-Light"/>
              </a:rPr>
              <a:t>in </a:t>
            </a:r>
            <a:r>
              <a:rPr lang="en-US" altLang="zh-CN" dirty="0">
                <a:solidFill>
                  <a:srgbClr val="FF0000"/>
                </a:solidFill>
                <a:latin typeface="FrutigerLTStd-Light"/>
              </a:rPr>
              <a:t>which the promoter of the </a:t>
            </a:r>
            <a:r>
              <a:rPr lang="en-US" altLang="zh-CN" i="1" dirty="0" err="1">
                <a:solidFill>
                  <a:srgbClr val="FF0000"/>
                </a:solidFill>
                <a:latin typeface="FrutigerLTStd-LightItalic"/>
              </a:rPr>
              <a:t>mTERT</a:t>
            </a:r>
            <a:r>
              <a:rPr lang="en-US" altLang="zh-CN" i="1" dirty="0">
                <a:solidFill>
                  <a:srgbClr val="FF0000"/>
                </a:solidFill>
                <a:latin typeface="FrutigerLTStd-LightItalic"/>
              </a:rPr>
              <a:t> </a:t>
            </a:r>
            <a:r>
              <a:rPr lang="en-US" altLang="zh-CN" dirty="0">
                <a:solidFill>
                  <a:srgbClr val="FF0000"/>
                </a:solidFill>
                <a:latin typeface="FrutigerLTStd-Light"/>
              </a:rPr>
              <a:t>gene drives </a:t>
            </a:r>
            <a:r>
              <a:rPr lang="en-US" altLang="zh-CN" dirty="0" smtClean="0">
                <a:solidFill>
                  <a:srgbClr val="FF0000"/>
                </a:solidFill>
                <a:latin typeface="FrutigerLTStd-Light"/>
              </a:rPr>
              <a:t>expression</a:t>
            </a:r>
            <a:r>
              <a:rPr lang="zh-CN" altLang="en-US" dirty="0" smtClean="0">
                <a:solidFill>
                  <a:srgbClr val="FF0000"/>
                </a:solidFill>
                <a:latin typeface="FrutigerLTStd-Light"/>
              </a:rPr>
              <a:t> </a:t>
            </a:r>
            <a:r>
              <a:rPr lang="en-US" altLang="zh-CN" dirty="0" smtClean="0">
                <a:solidFill>
                  <a:srgbClr val="FF0000"/>
                </a:solidFill>
                <a:latin typeface="FrutigerLTStd-Light"/>
              </a:rPr>
              <a:t>of </a:t>
            </a:r>
            <a:r>
              <a:rPr lang="en-US" altLang="zh-CN" dirty="0">
                <a:solidFill>
                  <a:srgbClr val="FF0000"/>
                </a:solidFill>
                <a:latin typeface="FrutigerLTStd-Light"/>
              </a:rPr>
              <a:t>green fluorescent protein (GFP). </a:t>
            </a:r>
            <a:r>
              <a:rPr lang="en-US" altLang="zh-CN" dirty="0">
                <a:solidFill>
                  <a:srgbClr val="000000"/>
                </a:solidFill>
                <a:latin typeface="FrutigerLTStd-Light"/>
              </a:rPr>
              <a:t>In addition, cells in </a:t>
            </a:r>
            <a:r>
              <a:rPr lang="en-US" altLang="zh-CN" dirty="0" smtClean="0">
                <a:solidFill>
                  <a:srgbClr val="000000"/>
                </a:solidFill>
                <a:latin typeface="FrutigerLTStd-Light"/>
              </a:rPr>
              <a:t>the</a:t>
            </a:r>
            <a:r>
              <a:rPr lang="zh-CN" altLang="en-US" dirty="0" smtClean="0">
                <a:solidFill>
                  <a:srgbClr val="000000"/>
                </a:solidFill>
                <a:latin typeface="FrutigerLTStd-Light"/>
              </a:rPr>
              <a:t> </a:t>
            </a:r>
            <a:r>
              <a:rPr lang="en-US" altLang="zh-CN" dirty="0" smtClean="0">
                <a:solidFill>
                  <a:srgbClr val="000000"/>
                </a:solidFill>
                <a:latin typeface="FrutigerLTStd-Light"/>
              </a:rPr>
              <a:t>crypts </a:t>
            </a:r>
            <a:r>
              <a:rPr lang="en-US" altLang="zh-CN" dirty="0">
                <a:solidFill>
                  <a:srgbClr val="000000"/>
                </a:solidFill>
                <a:latin typeface="FrutigerLTStd-Light"/>
              </a:rPr>
              <a:t>of the small intestine (see Figure 7.24) of these </a:t>
            </a:r>
            <a:r>
              <a:rPr lang="en-US" altLang="zh-CN" dirty="0" smtClean="0">
                <a:solidFill>
                  <a:srgbClr val="000000"/>
                </a:solidFill>
                <a:latin typeface="FrutigerLTStd-Light"/>
              </a:rPr>
              <a:t>mice</a:t>
            </a:r>
            <a:r>
              <a:rPr lang="zh-CN" altLang="en-US" dirty="0" smtClean="0">
                <a:solidFill>
                  <a:srgbClr val="000000"/>
                </a:solidFill>
                <a:latin typeface="FrutigerLTStd-Light"/>
              </a:rPr>
              <a:t> </a:t>
            </a:r>
            <a:r>
              <a:rPr lang="en-US" altLang="zh-CN" dirty="0" smtClean="0">
                <a:solidFill>
                  <a:srgbClr val="000000"/>
                </a:solidFill>
                <a:latin typeface="FrutigerLTStd-Light"/>
              </a:rPr>
              <a:t>were </a:t>
            </a:r>
            <a:r>
              <a:rPr lang="en-US" altLang="zh-CN" dirty="0" err="1">
                <a:solidFill>
                  <a:srgbClr val="000000"/>
                </a:solidFill>
                <a:latin typeface="FrutigerLTStd-Light"/>
              </a:rPr>
              <a:t>immunostained</a:t>
            </a:r>
            <a:r>
              <a:rPr lang="en-US" altLang="zh-CN" dirty="0">
                <a:solidFill>
                  <a:srgbClr val="000000"/>
                </a:solidFill>
                <a:latin typeface="FrutigerLTStd-Light"/>
              </a:rPr>
              <a:t> with an antibody that recognizes </a:t>
            </a:r>
            <a:r>
              <a:rPr lang="en-US" altLang="zh-CN" u="sng" dirty="0" smtClean="0">
                <a:solidFill>
                  <a:srgbClr val="FF0000"/>
                </a:solidFill>
                <a:latin typeface="FrutigerLTStd-Light"/>
              </a:rPr>
              <a:t>Ki67,</a:t>
            </a:r>
            <a:r>
              <a:rPr lang="zh-CN" altLang="en-US" u="sng" dirty="0" smtClean="0">
                <a:solidFill>
                  <a:srgbClr val="FF0000"/>
                </a:solidFill>
                <a:latin typeface="FrutigerLTStd-Light"/>
              </a:rPr>
              <a:t> </a:t>
            </a:r>
            <a:r>
              <a:rPr lang="en-US" altLang="zh-CN" u="sng" dirty="0" smtClean="0">
                <a:solidFill>
                  <a:srgbClr val="FF0000"/>
                </a:solidFill>
                <a:latin typeface="FrutigerLTStd-Light"/>
              </a:rPr>
              <a:t>a </a:t>
            </a:r>
            <a:r>
              <a:rPr lang="en-US" altLang="zh-CN" u="sng" dirty="0">
                <a:solidFill>
                  <a:srgbClr val="FF0000"/>
                </a:solidFill>
                <a:latin typeface="FrutigerLTStd-Light"/>
              </a:rPr>
              <a:t>marker of cells in the active growth-and-division cycle (</a:t>
            </a:r>
            <a:r>
              <a:rPr lang="en-US" altLang="zh-CN" i="1" u="sng" dirty="0">
                <a:solidFill>
                  <a:srgbClr val="FF0000"/>
                </a:solidFill>
                <a:latin typeface="FrutigerLTStd-LightItalic"/>
              </a:rPr>
              <a:t>red</a:t>
            </a:r>
            <a:r>
              <a:rPr lang="en-US" altLang="zh-CN" u="sng" dirty="0" smtClean="0">
                <a:solidFill>
                  <a:srgbClr val="FF0000"/>
                </a:solidFill>
                <a:latin typeface="FrutigerLTStd-Light"/>
              </a:rPr>
              <a:t>).</a:t>
            </a:r>
            <a:r>
              <a:rPr lang="zh-CN" altLang="en-US" u="sng" dirty="0" smtClean="0">
                <a:solidFill>
                  <a:srgbClr val="FF0000"/>
                </a:solidFill>
                <a:latin typeface="FrutigerLTStd-Light"/>
              </a:rPr>
              <a:t> </a:t>
            </a:r>
            <a:r>
              <a:rPr lang="en-US" altLang="zh-CN" dirty="0" smtClean="0">
                <a:solidFill>
                  <a:srgbClr val="000000"/>
                </a:solidFill>
                <a:latin typeface="FrutigerLTStd-Light"/>
              </a:rPr>
              <a:t>This </a:t>
            </a:r>
            <a:r>
              <a:rPr lang="en-US" altLang="zh-CN" dirty="0">
                <a:solidFill>
                  <a:srgbClr val="000000"/>
                </a:solidFill>
                <a:latin typeface="FrutigerLTStd-Light"/>
              </a:rPr>
              <a:t>analysis indicates that the long-lived, slowly cycling </a:t>
            </a:r>
            <a:r>
              <a:rPr lang="en-US" altLang="zh-CN" dirty="0" smtClean="0">
                <a:solidFill>
                  <a:srgbClr val="000000"/>
                </a:solidFill>
                <a:latin typeface="FrutigerLTStd-Light"/>
              </a:rPr>
              <a:t>cells</a:t>
            </a:r>
            <a:r>
              <a:rPr lang="zh-CN" altLang="en-US" dirty="0" smtClean="0">
                <a:solidFill>
                  <a:srgbClr val="000000"/>
                </a:solidFill>
                <a:latin typeface="FrutigerLTStd-Light"/>
              </a:rPr>
              <a:t> </a:t>
            </a:r>
            <a:r>
              <a:rPr lang="en-US" altLang="zh-CN" dirty="0" smtClean="0">
                <a:solidFill>
                  <a:srgbClr val="000000"/>
                </a:solidFill>
                <a:latin typeface="FrutigerLTStd-Light"/>
              </a:rPr>
              <a:t>in </a:t>
            </a:r>
            <a:r>
              <a:rPr lang="en-US" altLang="zh-CN" dirty="0">
                <a:solidFill>
                  <a:srgbClr val="000000"/>
                </a:solidFill>
                <a:latin typeface="FrutigerLTStd-Light"/>
              </a:rPr>
              <a:t>the crypt, which are located in the positions of stem </a:t>
            </a:r>
            <a:r>
              <a:rPr lang="en-US" altLang="zh-CN" dirty="0" smtClean="0">
                <a:solidFill>
                  <a:srgbClr val="000000"/>
                </a:solidFill>
                <a:latin typeface="FrutigerLTStd-Light"/>
              </a:rPr>
              <a:t>cells</a:t>
            </a:r>
            <a:r>
              <a:rPr lang="zh-CN" altLang="en-US" dirty="0" smtClean="0">
                <a:solidFill>
                  <a:srgbClr val="000000"/>
                </a:solidFill>
                <a:latin typeface="FrutigerLTStd-Light"/>
              </a:rPr>
              <a:t> </a:t>
            </a:r>
            <a:r>
              <a:rPr lang="en-US" altLang="zh-CN" dirty="0" smtClean="0">
                <a:solidFill>
                  <a:srgbClr val="000000"/>
                </a:solidFill>
                <a:latin typeface="FrutigerLTStd-Light"/>
              </a:rPr>
              <a:t>(</a:t>
            </a:r>
            <a:r>
              <a:rPr lang="en-US" altLang="zh-CN" i="1" dirty="0" smtClean="0">
                <a:solidFill>
                  <a:srgbClr val="000000"/>
                </a:solidFill>
                <a:latin typeface="FrutigerLTStd-LightItalic"/>
              </a:rPr>
              <a:t>arrowhead</a:t>
            </a:r>
            <a:r>
              <a:rPr lang="en-US" altLang="zh-CN" dirty="0">
                <a:solidFill>
                  <a:srgbClr val="000000"/>
                </a:solidFill>
                <a:latin typeface="FrutigerLTStd-Light"/>
              </a:rPr>
              <a:t>), express readily detectable levels of </a:t>
            </a:r>
            <a:r>
              <a:rPr lang="en-US" altLang="zh-CN" dirty="0" err="1">
                <a:solidFill>
                  <a:srgbClr val="000000"/>
                </a:solidFill>
                <a:latin typeface="FrutigerLTStd-Light"/>
              </a:rPr>
              <a:t>mTERT</a:t>
            </a:r>
            <a:r>
              <a:rPr lang="en-US" altLang="zh-CN" dirty="0">
                <a:solidFill>
                  <a:srgbClr val="000000"/>
                </a:solidFill>
                <a:latin typeface="FrutigerLTStd-Light"/>
              </a:rPr>
              <a:t> </a:t>
            </a:r>
            <a:r>
              <a:rPr lang="en-US" altLang="zh-CN" dirty="0" smtClean="0">
                <a:solidFill>
                  <a:srgbClr val="000000"/>
                </a:solidFill>
                <a:latin typeface="FrutigerLTStd-Light"/>
              </a:rPr>
              <a:t>while</a:t>
            </a:r>
            <a:r>
              <a:rPr lang="zh-CN" altLang="en-US" dirty="0" smtClean="0">
                <a:solidFill>
                  <a:srgbClr val="000000"/>
                </a:solidFill>
                <a:latin typeface="FrutigerLTStd-Light"/>
              </a:rPr>
              <a:t> </a:t>
            </a:r>
            <a:r>
              <a:rPr lang="en-US" altLang="zh-CN" dirty="0" smtClean="0">
                <a:solidFill>
                  <a:srgbClr val="000000"/>
                </a:solidFill>
                <a:latin typeface="FrutigerLTStd-Light"/>
              </a:rPr>
              <a:t>their </a:t>
            </a:r>
            <a:r>
              <a:rPr lang="en-US" altLang="zh-CN" dirty="0">
                <a:solidFill>
                  <a:srgbClr val="000000"/>
                </a:solidFill>
                <a:latin typeface="FrutigerLTStd-Light"/>
              </a:rPr>
              <a:t>more differentiated, rapidly proliferating progeny do not.</a:t>
            </a:r>
            <a:endParaRPr lang="zh-CN" altLang="en-US" dirty="0"/>
          </a:p>
        </p:txBody>
      </p:sp>
      <p:sp>
        <p:nvSpPr>
          <p:cNvPr id="3" name="Rectangle 2"/>
          <p:cNvSpPr/>
          <p:nvPr/>
        </p:nvSpPr>
        <p:spPr>
          <a:xfrm>
            <a:off x="1937032" y="170103"/>
            <a:ext cx="8761448" cy="954107"/>
          </a:xfrm>
          <a:prstGeom prst="rect">
            <a:avLst/>
          </a:prstGeom>
        </p:spPr>
        <p:txBody>
          <a:bodyPr wrap="square">
            <a:spAutoFit/>
          </a:bodyPr>
          <a:lstStyle/>
          <a:p>
            <a:pPr algn="ctr"/>
            <a:r>
              <a:rPr lang="en-US" altLang="zh-CN" sz="2800" b="1" dirty="0">
                <a:solidFill>
                  <a:srgbClr val="1271FF"/>
                </a:solidFill>
                <a:latin typeface="FrutigerLTStd-Bold"/>
              </a:rPr>
              <a:t>Figure 10.32 </a:t>
            </a:r>
            <a:r>
              <a:rPr lang="en-US" altLang="zh-CN" sz="2800" b="1" dirty="0" err="1">
                <a:solidFill>
                  <a:srgbClr val="000000"/>
                </a:solidFill>
                <a:latin typeface="FrutigerLTStd-Bold"/>
              </a:rPr>
              <a:t>mTERT</a:t>
            </a:r>
            <a:r>
              <a:rPr lang="en-US" altLang="zh-CN" sz="2800" b="1" dirty="0">
                <a:solidFill>
                  <a:srgbClr val="000000"/>
                </a:solidFill>
                <a:latin typeface="FrutigerLTStd-Bold"/>
              </a:rPr>
              <a:t> function may be confined </a:t>
            </a:r>
            <a:r>
              <a:rPr lang="en-US" altLang="zh-CN" sz="2800" b="1" dirty="0" smtClean="0">
                <a:solidFill>
                  <a:srgbClr val="000000"/>
                </a:solidFill>
                <a:latin typeface="FrutigerLTStd-Bold"/>
              </a:rPr>
              <a:t>largely</a:t>
            </a:r>
            <a:r>
              <a:rPr lang="zh-CN" altLang="en-US" sz="2800" b="1" dirty="0" smtClean="0">
                <a:solidFill>
                  <a:srgbClr val="000000"/>
                </a:solidFill>
                <a:latin typeface="FrutigerLTStd-Bold"/>
              </a:rPr>
              <a:t> </a:t>
            </a:r>
            <a:r>
              <a:rPr lang="en-US" altLang="zh-CN" sz="2800" b="1" dirty="0" smtClean="0">
                <a:solidFill>
                  <a:srgbClr val="000000"/>
                </a:solidFill>
                <a:latin typeface="FrutigerLTStd-Bold"/>
              </a:rPr>
              <a:t>to </a:t>
            </a:r>
            <a:r>
              <a:rPr lang="en-US" altLang="zh-CN" sz="2800" b="1" dirty="0">
                <a:solidFill>
                  <a:srgbClr val="000000"/>
                </a:solidFill>
                <a:latin typeface="FrutigerLTStd-Bold"/>
              </a:rPr>
              <a:t>adult stem cells </a:t>
            </a:r>
            <a:endParaRPr lang="zh-CN" altLang="en-US" sz="2800" dirty="0"/>
          </a:p>
        </p:txBody>
      </p:sp>
    </p:spTree>
    <p:extLst>
      <p:ext uri="{BB962C8B-B14F-4D97-AF65-F5344CB8AC3E}">
        <p14:creationId xmlns:p14="http://schemas.microsoft.com/office/powerpoint/2010/main" val="786541505"/>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5346" name="Picture 2" descr="figure_10_32b"/>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2065" y="2165147"/>
            <a:ext cx="5824727" cy="38358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6483096" y="2533571"/>
            <a:ext cx="5376672" cy="2862322"/>
          </a:xfrm>
          <a:prstGeom prst="rect">
            <a:avLst/>
          </a:prstGeom>
        </p:spPr>
        <p:txBody>
          <a:bodyPr wrap="square">
            <a:spAutoFit/>
          </a:bodyPr>
          <a:lstStyle/>
          <a:p>
            <a:r>
              <a:rPr lang="en-US" altLang="zh-CN" dirty="0">
                <a:latin typeface="FrutigerLTStd-Light"/>
              </a:rPr>
              <a:t>(B) Fluorescence </a:t>
            </a:r>
            <a:r>
              <a:rPr lang="en-US" altLang="zh-CN" i="1" dirty="0">
                <a:latin typeface="FrutigerLTStd-LightItalic"/>
              </a:rPr>
              <a:t>in situ </a:t>
            </a:r>
            <a:r>
              <a:rPr lang="en-US" altLang="zh-CN" dirty="0">
                <a:latin typeface="FrutigerLTStd-Light"/>
              </a:rPr>
              <a:t>hybridization (FISH) using a probe that </a:t>
            </a:r>
            <a:r>
              <a:rPr lang="en-US" altLang="zh-CN" dirty="0" smtClean="0">
                <a:latin typeface="FrutigerLTStd-Light"/>
              </a:rPr>
              <a:t>is</a:t>
            </a:r>
            <a:r>
              <a:rPr lang="zh-CN" altLang="en-US" dirty="0" smtClean="0">
                <a:latin typeface="FrutigerLTStd-Light"/>
              </a:rPr>
              <a:t> </a:t>
            </a:r>
            <a:r>
              <a:rPr lang="en-US" altLang="zh-CN" dirty="0" smtClean="0">
                <a:latin typeface="FrutigerLTStd-Light"/>
              </a:rPr>
              <a:t>specific </a:t>
            </a:r>
            <a:r>
              <a:rPr lang="en-US" altLang="zh-CN" dirty="0">
                <a:latin typeface="FrutigerLTStd-Light"/>
              </a:rPr>
              <a:t>for </a:t>
            </a:r>
            <a:r>
              <a:rPr lang="en-US" altLang="zh-CN" dirty="0" err="1">
                <a:latin typeface="FrutigerLTStd-Light"/>
              </a:rPr>
              <a:t>telomeric</a:t>
            </a:r>
            <a:r>
              <a:rPr lang="en-US" altLang="zh-CN" dirty="0">
                <a:latin typeface="FrutigerLTStd-Light"/>
              </a:rPr>
              <a:t> DNA reveals that </a:t>
            </a:r>
            <a:r>
              <a:rPr lang="en-US" altLang="zh-CN" u="sng" dirty="0">
                <a:solidFill>
                  <a:srgbClr val="FF0000"/>
                </a:solidFill>
                <a:latin typeface="FrutigerLTStd-Light"/>
              </a:rPr>
              <a:t>telomeres are longer in </a:t>
            </a:r>
            <a:r>
              <a:rPr lang="en-US" altLang="zh-CN" u="sng" dirty="0" smtClean="0">
                <a:solidFill>
                  <a:srgbClr val="FF0000"/>
                </a:solidFill>
                <a:latin typeface="FrutigerLTStd-Light"/>
              </a:rPr>
              <a:t>the</a:t>
            </a:r>
            <a:r>
              <a:rPr lang="zh-CN" altLang="en-US" u="sng" dirty="0" smtClean="0">
                <a:solidFill>
                  <a:srgbClr val="FF0000"/>
                </a:solidFill>
                <a:latin typeface="FrutigerLTStd-Light"/>
              </a:rPr>
              <a:t> </a:t>
            </a:r>
            <a:r>
              <a:rPr lang="en-US" altLang="zh-CN" u="sng" dirty="0" smtClean="0">
                <a:solidFill>
                  <a:srgbClr val="FF0000"/>
                </a:solidFill>
                <a:latin typeface="FrutigerLTStd-Light"/>
              </a:rPr>
              <a:t>stem </a:t>
            </a:r>
            <a:r>
              <a:rPr lang="en-US" altLang="zh-CN" u="sng" dirty="0">
                <a:solidFill>
                  <a:srgbClr val="FF0000"/>
                </a:solidFill>
                <a:latin typeface="FrutigerLTStd-Light"/>
              </a:rPr>
              <a:t>cells than in their more differentiated progeny.</a:t>
            </a:r>
            <a:r>
              <a:rPr lang="en-US" altLang="zh-CN" dirty="0">
                <a:latin typeface="FrutigerLTStd-Light"/>
              </a:rPr>
              <a:t> </a:t>
            </a:r>
            <a:r>
              <a:rPr lang="en-US" altLang="zh-CN" dirty="0" smtClean="0">
                <a:latin typeface="FrutigerLTStd-Light"/>
              </a:rPr>
              <a:t>These measurements</a:t>
            </a:r>
            <a:r>
              <a:rPr lang="zh-CN" altLang="en-US" dirty="0" smtClean="0">
                <a:latin typeface="FrutigerLTStd-Light"/>
              </a:rPr>
              <a:t> </a:t>
            </a:r>
            <a:r>
              <a:rPr lang="en-US" altLang="zh-CN" dirty="0" smtClean="0">
                <a:latin typeface="FrutigerLTStd-Light"/>
              </a:rPr>
              <a:t>translate </a:t>
            </a:r>
            <a:r>
              <a:rPr lang="en-US" altLang="zh-CN" dirty="0">
                <a:latin typeface="FrutigerLTStd-Light"/>
              </a:rPr>
              <a:t>to an average telomere length of ~43.9 ± 5.8 kb </a:t>
            </a:r>
            <a:r>
              <a:rPr lang="en-US" altLang="zh-CN" dirty="0" smtClean="0">
                <a:latin typeface="FrutigerLTStd-Light"/>
              </a:rPr>
              <a:t>in</a:t>
            </a:r>
            <a:r>
              <a:rPr lang="zh-CN" altLang="en-US" dirty="0" smtClean="0">
                <a:latin typeface="FrutigerLTStd-Light"/>
              </a:rPr>
              <a:t> </a:t>
            </a:r>
            <a:r>
              <a:rPr lang="en-US" altLang="zh-CN" dirty="0" smtClean="0">
                <a:latin typeface="FrutigerLTStd-Light"/>
              </a:rPr>
              <a:t>the </a:t>
            </a:r>
            <a:r>
              <a:rPr lang="en-US" altLang="zh-CN" dirty="0">
                <a:latin typeface="FrutigerLTStd-Light"/>
              </a:rPr>
              <a:t>bulge region (in which stem cells, SCs, are </a:t>
            </a:r>
            <a:r>
              <a:rPr lang="en-US" altLang="zh-CN" dirty="0" smtClean="0">
                <a:latin typeface="FrutigerLTStd-Light"/>
              </a:rPr>
              <a:t>concentrated)</a:t>
            </a:r>
            <a:r>
              <a:rPr lang="zh-CN" altLang="en-US" dirty="0" smtClean="0">
                <a:latin typeface="FrutigerLTStd-Light"/>
              </a:rPr>
              <a:t> </a:t>
            </a:r>
            <a:r>
              <a:rPr lang="en-US" altLang="zh-CN" dirty="0" smtClean="0">
                <a:latin typeface="FrutigerLTStd-Light"/>
              </a:rPr>
              <a:t>to </a:t>
            </a:r>
            <a:r>
              <a:rPr lang="en-US" altLang="zh-CN" dirty="0">
                <a:latin typeface="FrutigerLTStd-Light"/>
              </a:rPr>
              <a:t>34.1 ± 3.2 in the </a:t>
            </a:r>
            <a:r>
              <a:rPr lang="en-US" altLang="zh-CN" dirty="0" err="1">
                <a:latin typeface="FrutigerLTStd-Light"/>
              </a:rPr>
              <a:t>interfollicular</a:t>
            </a:r>
            <a:r>
              <a:rPr lang="en-US" altLang="zh-CN" dirty="0">
                <a:latin typeface="FrutigerLTStd-Light"/>
              </a:rPr>
              <a:t> epidermis, i.e., the surface </a:t>
            </a:r>
            <a:r>
              <a:rPr lang="en-US" altLang="zh-CN" dirty="0" smtClean="0">
                <a:latin typeface="FrutigerLTStd-Light"/>
              </a:rPr>
              <a:t>of</a:t>
            </a:r>
            <a:r>
              <a:rPr lang="zh-CN" altLang="en-US" dirty="0" smtClean="0">
                <a:latin typeface="FrutigerLTStd-Light"/>
              </a:rPr>
              <a:t> </a:t>
            </a:r>
            <a:r>
              <a:rPr lang="en-US" altLang="zh-CN" dirty="0" smtClean="0">
                <a:latin typeface="FrutigerLTStd-Light"/>
              </a:rPr>
              <a:t>the </a:t>
            </a:r>
            <a:r>
              <a:rPr lang="en-US" altLang="zh-CN" dirty="0">
                <a:latin typeface="FrutigerLTStd-Light"/>
              </a:rPr>
              <a:t>skin between hair roots. </a:t>
            </a:r>
            <a:endParaRPr lang="zh-CN" altLang="en-US" dirty="0"/>
          </a:p>
        </p:txBody>
      </p:sp>
      <p:sp>
        <p:nvSpPr>
          <p:cNvPr id="4" name="Rectangle 3"/>
          <p:cNvSpPr/>
          <p:nvPr/>
        </p:nvSpPr>
        <p:spPr>
          <a:xfrm>
            <a:off x="1937032" y="170103"/>
            <a:ext cx="8761448" cy="954107"/>
          </a:xfrm>
          <a:prstGeom prst="rect">
            <a:avLst/>
          </a:prstGeom>
        </p:spPr>
        <p:txBody>
          <a:bodyPr wrap="square">
            <a:spAutoFit/>
          </a:bodyPr>
          <a:lstStyle/>
          <a:p>
            <a:pPr algn="ctr"/>
            <a:r>
              <a:rPr lang="en-US" altLang="zh-CN" sz="2800" b="1" dirty="0">
                <a:solidFill>
                  <a:srgbClr val="1271FF"/>
                </a:solidFill>
                <a:latin typeface="FrutigerLTStd-Bold"/>
              </a:rPr>
              <a:t>Figure 10.32 </a:t>
            </a:r>
            <a:r>
              <a:rPr lang="en-US" altLang="zh-CN" sz="2800" b="1" dirty="0" err="1">
                <a:solidFill>
                  <a:srgbClr val="000000"/>
                </a:solidFill>
                <a:latin typeface="FrutigerLTStd-Bold"/>
              </a:rPr>
              <a:t>mTERT</a:t>
            </a:r>
            <a:r>
              <a:rPr lang="en-US" altLang="zh-CN" sz="2800" b="1" dirty="0">
                <a:solidFill>
                  <a:srgbClr val="000000"/>
                </a:solidFill>
                <a:latin typeface="FrutigerLTStd-Bold"/>
              </a:rPr>
              <a:t> function may be confined </a:t>
            </a:r>
            <a:r>
              <a:rPr lang="en-US" altLang="zh-CN" sz="2800" b="1" dirty="0" smtClean="0">
                <a:solidFill>
                  <a:srgbClr val="000000"/>
                </a:solidFill>
                <a:latin typeface="FrutigerLTStd-Bold"/>
              </a:rPr>
              <a:t>largely</a:t>
            </a:r>
            <a:r>
              <a:rPr lang="zh-CN" altLang="en-US" sz="2800" b="1" dirty="0" smtClean="0">
                <a:solidFill>
                  <a:srgbClr val="000000"/>
                </a:solidFill>
                <a:latin typeface="FrutigerLTStd-Bold"/>
              </a:rPr>
              <a:t> </a:t>
            </a:r>
            <a:r>
              <a:rPr lang="en-US" altLang="zh-CN" sz="2800" b="1" dirty="0" smtClean="0">
                <a:solidFill>
                  <a:srgbClr val="000000"/>
                </a:solidFill>
                <a:latin typeface="FrutigerLTStd-Bold"/>
              </a:rPr>
              <a:t>to </a:t>
            </a:r>
            <a:r>
              <a:rPr lang="en-US" altLang="zh-CN" sz="2800" b="1" dirty="0">
                <a:solidFill>
                  <a:srgbClr val="000000"/>
                </a:solidFill>
                <a:latin typeface="FrutigerLTStd-Bold"/>
              </a:rPr>
              <a:t>adult stem cells </a:t>
            </a:r>
            <a:endParaRPr lang="zh-CN" altLang="en-US" sz="2800" dirty="0"/>
          </a:p>
        </p:txBody>
      </p:sp>
    </p:spTree>
    <p:extLst>
      <p:ext uri="{BB962C8B-B14F-4D97-AF65-F5344CB8AC3E}">
        <p14:creationId xmlns:p14="http://schemas.microsoft.com/office/powerpoint/2010/main" val="1109444251"/>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7394" name="Picture 2" descr="figure_10_33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1029" y="1709928"/>
            <a:ext cx="6176561" cy="44088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6710470" y="1513706"/>
            <a:ext cx="5048714" cy="4801314"/>
          </a:xfrm>
          <a:prstGeom prst="rect">
            <a:avLst/>
          </a:prstGeom>
        </p:spPr>
        <p:txBody>
          <a:bodyPr wrap="square">
            <a:spAutoFit/>
          </a:bodyPr>
          <a:lstStyle/>
          <a:p>
            <a:r>
              <a:rPr lang="en-US" altLang="zh-CN" dirty="0" smtClean="0">
                <a:solidFill>
                  <a:srgbClr val="000000"/>
                </a:solidFill>
                <a:latin typeface="FrutigerLTStd-Light"/>
              </a:rPr>
              <a:t>(</a:t>
            </a:r>
            <a:r>
              <a:rPr lang="en-US" altLang="zh-CN" dirty="0">
                <a:solidFill>
                  <a:srgbClr val="000000"/>
                </a:solidFill>
                <a:latin typeface="FrutigerLTStd-Light"/>
              </a:rPr>
              <a:t>A) </a:t>
            </a:r>
            <a:r>
              <a:rPr lang="en-US" altLang="zh-CN" dirty="0" smtClean="0">
                <a:solidFill>
                  <a:srgbClr val="000000"/>
                </a:solidFill>
                <a:latin typeface="FrutigerLTStd-Light"/>
              </a:rPr>
              <a:t>During the </a:t>
            </a:r>
            <a:r>
              <a:rPr lang="en-US" altLang="zh-CN" dirty="0">
                <a:solidFill>
                  <a:srgbClr val="000000"/>
                </a:solidFill>
                <a:latin typeface="FrutigerLTStd-Light"/>
              </a:rPr>
              <a:t>lifetimes of the first </a:t>
            </a:r>
            <a:r>
              <a:rPr lang="en-US" altLang="zh-CN" i="1" dirty="0" err="1">
                <a:solidFill>
                  <a:srgbClr val="000000"/>
                </a:solidFill>
                <a:latin typeface="FrutigerLTStd-LightItalic"/>
              </a:rPr>
              <a:t>mTR</a:t>
            </a:r>
            <a:r>
              <a:rPr lang="en-US" altLang="zh-CN" dirty="0">
                <a:solidFill>
                  <a:srgbClr val="000000"/>
                </a:solidFill>
                <a:latin typeface="FrutigerLTStd-Light"/>
              </a:rPr>
              <a:t>–/– </a:t>
            </a:r>
            <a:r>
              <a:rPr lang="en-US" altLang="zh-CN" dirty="0" smtClean="0">
                <a:solidFill>
                  <a:srgbClr val="000000"/>
                </a:solidFill>
                <a:latin typeface="FrutigerLTStd-Light"/>
              </a:rPr>
              <a:t>mouse generation</a:t>
            </a:r>
            <a:r>
              <a:rPr lang="en-US" altLang="zh-CN" dirty="0">
                <a:solidFill>
                  <a:srgbClr val="000000"/>
                </a:solidFill>
                <a:latin typeface="FrutigerLTStd-Light"/>
              </a:rPr>
              <a:t>, their telomeres, which </a:t>
            </a:r>
            <a:r>
              <a:rPr lang="en-US" altLang="zh-CN" dirty="0" smtClean="0">
                <a:solidFill>
                  <a:srgbClr val="000000"/>
                </a:solidFill>
                <a:latin typeface="FrutigerLTStd-Light"/>
              </a:rPr>
              <a:t>are initially </a:t>
            </a:r>
            <a:r>
              <a:rPr lang="en-US" altLang="zh-CN" dirty="0">
                <a:solidFill>
                  <a:srgbClr val="000000"/>
                </a:solidFill>
                <a:latin typeface="FrutigerLTStd-Light"/>
              </a:rPr>
              <a:t>30 </a:t>
            </a:r>
            <a:r>
              <a:rPr lang="en-US" altLang="zh-CN" dirty="0" err="1">
                <a:solidFill>
                  <a:srgbClr val="000000"/>
                </a:solidFill>
                <a:latin typeface="FrutigerLTStd-Light"/>
              </a:rPr>
              <a:t>kbp</a:t>
            </a:r>
            <a:r>
              <a:rPr lang="en-US" altLang="zh-CN" dirty="0">
                <a:solidFill>
                  <a:srgbClr val="000000"/>
                </a:solidFill>
                <a:latin typeface="FrutigerLTStd-Light"/>
              </a:rPr>
              <a:t> long (</a:t>
            </a:r>
            <a:r>
              <a:rPr lang="en-US" altLang="zh-CN" i="1" dirty="0">
                <a:solidFill>
                  <a:srgbClr val="000000"/>
                </a:solidFill>
                <a:latin typeface="FrutigerLTStd-LightItalic"/>
              </a:rPr>
              <a:t>red</a:t>
            </a:r>
            <a:r>
              <a:rPr lang="en-US" altLang="zh-CN" dirty="0">
                <a:solidFill>
                  <a:srgbClr val="000000"/>
                </a:solidFill>
                <a:latin typeface="FrutigerLTStd-Light"/>
              </a:rPr>
              <a:t>), are </a:t>
            </a:r>
            <a:r>
              <a:rPr lang="en-US" altLang="zh-CN" dirty="0" smtClean="0">
                <a:solidFill>
                  <a:srgbClr val="000000"/>
                </a:solidFill>
                <a:latin typeface="FrutigerLTStd-Light"/>
              </a:rPr>
              <a:t>reduced in </a:t>
            </a:r>
            <a:r>
              <a:rPr lang="en-US" altLang="zh-CN" dirty="0">
                <a:solidFill>
                  <a:srgbClr val="000000"/>
                </a:solidFill>
                <a:latin typeface="FrutigerLTStd-Light"/>
              </a:rPr>
              <a:t>size by about 5 </a:t>
            </a:r>
            <a:r>
              <a:rPr lang="en-US" altLang="zh-CN" dirty="0" err="1">
                <a:solidFill>
                  <a:srgbClr val="000000"/>
                </a:solidFill>
                <a:latin typeface="FrutigerLTStd-Light"/>
              </a:rPr>
              <a:t>kbp</a:t>
            </a:r>
            <a:r>
              <a:rPr lang="en-US" altLang="zh-CN" dirty="0">
                <a:solidFill>
                  <a:srgbClr val="000000"/>
                </a:solidFill>
                <a:latin typeface="FrutigerLTStd-Light"/>
              </a:rPr>
              <a:t> (</a:t>
            </a:r>
            <a:r>
              <a:rPr lang="en-US" altLang="zh-CN" i="1" dirty="0">
                <a:solidFill>
                  <a:srgbClr val="000000"/>
                </a:solidFill>
                <a:latin typeface="FrutigerLTStd-LightItalic"/>
              </a:rPr>
              <a:t>left</a:t>
            </a:r>
            <a:r>
              <a:rPr lang="en-US" altLang="zh-CN" dirty="0">
                <a:solidFill>
                  <a:srgbClr val="000000"/>
                </a:solidFill>
                <a:latin typeface="FrutigerLTStd-Light"/>
              </a:rPr>
              <a:t>). These </a:t>
            </a:r>
            <a:r>
              <a:rPr lang="en-US" altLang="zh-CN" dirty="0" smtClean="0">
                <a:solidFill>
                  <a:srgbClr val="000000"/>
                </a:solidFill>
                <a:latin typeface="FrutigerLTStd-Light"/>
              </a:rPr>
              <a:t>mice (</a:t>
            </a:r>
            <a:r>
              <a:rPr lang="en-US" altLang="zh-CN" i="1" dirty="0" smtClean="0">
                <a:solidFill>
                  <a:srgbClr val="000000"/>
                </a:solidFill>
                <a:latin typeface="FrutigerLTStd-LightItalic"/>
              </a:rPr>
              <a:t>top</a:t>
            </a:r>
            <a:r>
              <a:rPr lang="en-US" altLang="zh-CN" i="1" dirty="0">
                <a:solidFill>
                  <a:srgbClr val="000000"/>
                </a:solidFill>
                <a:latin typeface="FrutigerLTStd-LightItalic"/>
              </a:rPr>
              <a:t>, right</a:t>
            </a:r>
            <a:r>
              <a:rPr lang="en-US" altLang="zh-CN" dirty="0">
                <a:solidFill>
                  <a:srgbClr val="000000"/>
                </a:solidFill>
                <a:latin typeface="FrutigerLTStd-Light"/>
              </a:rPr>
              <a:t>) are phenotypically normal, </a:t>
            </a:r>
            <a:r>
              <a:rPr lang="en-US" altLang="zh-CN" dirty="0" smtClean="0">
                <a:solidFill>
                  <a:srgbClr val="000000"/>
                </a:solidFill>
                <a:latin typeface="FrutigerLTStd-Light"/>
              </a:rPr>
              <a:t>as are </a:t>
            </a:r>
            <a:r>
              <a:rPr lang="en-US" altLang="zh-CN" dirty="0">
                <a:solidFill>
                  <a:srgbClr val="000000"/>
                </a:solidFill>
                <a:latin typeface="FrutigerLTStd-Light"/>
              </a:rPr>
              <a:t>their descendants in the second </a:t>
            </a:r>
            <a:r>
              <a:rPr lang="en-US" altLang="zh-CN" dirty="0" smtClean="0">
                <a:solidFill>
                  <a:srgbClr val="000000"/>
                </a:solidFill>
                <a:latin typeface="FrutigerLTStd-Light"/>
              </a:rPr>
              <a:t>and third </a:t>
            </a:r>
            <a:r>
              <a:rPr lang="en-US" altLang="zh-CN" dirty="0">
                <a:solidFill>
                  <a:srgbClr val="000000"/>
                </a:solidFill>
                <a:latin typeface="FrutigerLTStd-Light"/>
              </a:rPr>
              <a:t>generations. However, by the </a:t>
            </a:r>
            <a:r>
              <a:rPr lang="en-US" altLang="zh-CN" dirty="0" smtClean="0">
                <a:solidFill>
                  <a:srgbClr val="000000"/>
                </a:solidFill>
                <a:latin typeface="FrutigerLTStd-Light"/>
              </a:rPr>
              <a:t>fifth organismic </a:t>
            </a:r>
            <a:r>
              <a:rPr lang="en-US" altLang="zh-CN" dirty="0">
                <a:solidFill>
                  <a:srgbClr val="000000"/>
                </a:solidFill>
                <a:latin typeface="FrutigerLTStd-Light"/>
              </a:rPr>
              <a:t>generation, the </a:t>
            </a:r>
            <a:r>
              <a:rPr lang="en-US" altLang="zh-CN" dirty="0" smtClean="0">
                <a:solidFill>
                  <a:srgbClr val="000000"/>
                </a:solidFill>
                <a:latin typeface="FrutigerLTStd-Light"/>
              </a:rPr>
              <a:t>telomeres in </a:t>
            </a:r>
            <a:r>
              <a:rPr lang="en-US" altLang="zh-CN" dirty="0">
                <a:solidFill>
                  <a:srgbClr val="000000"/>
                </a:solidFill>
                <a:latin typeface="FrutigerLTStd-Light"/>
              </a:rPr>
              <a:t>their cells have eroded to the </a:t>
            </a:r>
            <a:r>
              <a:rPr lang="en-US" altLang="zh-CN" dirty="0" smtClean="0">
                <a:solidFill>
                  <a:srgbClr val="000000"/>
                </a:solidFill>
                <a:latin typeface="FrutigerLTStd-Light"/>
              </a:rPr>
              <a:t>extent that </a:t>
            </a:r>
            <a:r>
              <a:rPr lang="en-US" altLang="zh-CN" dirty="0">
                <a:solidFill>
                  <a:srgbClr val="000000"/>
                </a:solidFill>
                <a:latin typeface="FrutigerLTStd-Light"/>
              </a:rPr>
              <a:t>they can no longer protect </a:t>
            </a:r>
            <a:r>
              <a:rPr lang="en-US" altLang="zh-CN" dirty="0" smtClean="0">
                <a:solidFill>
                  <a:srgbClr val="000000"/>
                </a:solidFill>
                <a:latin typeface="FrutigerLTStd-Light"/>
              </a:rPr>
              <a:t>the ends </a:t>
            </a:r>
            <a:r>
              <a:rPr lang="en-US" altLang="zh-CN" dirty="0">
                <a:solidFill>
                  <a:srgbClr val="000000"/>
                </a:solidFill>
                <a:latin typeface="FrutigerLTStd-Light"/>
              </a:rPr>
              <a:t>of chromosomes; the tissues </a:t>
            </a:r>
            <a:r>
              <a:rPr lang="en-US" altLang="zh-CN" dirty="0" smtClean="0">
                <a:solidFill>
                  <a:srgbClr val="000000"/>
                </a:solidFill>
                <a:latin typeface="FrutigerLTStd-Light"/>
              </a:rPr>
              <a:t>of these </a:t>
            </a:r>
            <a:r>
              <a:rPr lang="en-US" altLang="zh-CN" dirty="0">
                <a:solidFill>
                  <a:srgbClr val="000000"/>
                </a:solidFill>
                <a:latin typeface="FrutigerLTStd-Light"/>
              </a:rPr>
              <a:t>mice begin to lose their ability </a:t>
            </a:r>
            <a:r>
              <a:rPr lang="en-US" altLang="zh-CN" dirty="0" smtClean="0">
                <a:solidFill>
                  <a:srgbClr val="000000"/>
                </a:solidFill>
                <a:latin typeface="FrutigerLTStd-Light"/>
              </a:rPr>
              <a:t>to renew </a:t>
            </a:r>
            <a:r>
              <a:rPr lang="en-US" altLang="zh-CN" dirty="0">
                <a:solidFill>
                  <a:srgbClr val="000000"/>
                </a:solidFill>
                <a:latin typeface="FrutigerLTStd-Light"/>
              </a:rPr>
              <a:t>themselves and heal wounds, </a:t>
            </a:r>
            <a:r>
              <a:rPr lang="en-US" altLang="zh-CN" dirty="0" smtClean="0">
                <a:solidFill>
                  <a:srgbClr val="000000"/>
                </a:solidFill>
                <a:latin typeface="FrutigerLTStd-Light"/>
              </a:rPr>
              <a:t>and these </a:t>
            </a:r>
            <a:r>
              <a:rPr lang="en-US" altLang="zh-CN" dirty="0">
                <a:solidFill>
                  <a:srgbClr val="000000"/>
                </a:solidFill>
                <a:latin typeface="FrutigerLTStd-Light"/>
              </a:rPr>
              <a:t>mice begin to </a:t>
            </a:r>
            <a:r>
              <a:rPr lang="en-US" altLang="zh-CN" dirty="0">
                <a:solidFill>
                  <a:srgbClr val="FF0000"/>
                </a:solidFill>
                <a:latin typeface="FrutigerLTStd-Light"/>
              </a:rPr>
              <a:t>show </a:t>
            </a:r>
            <a:r>
              <a:rPr lang="en-US" altLang="zh-CN" dirty="0" smtClean="0">
                <a:solidFill>
                  <a:srgbClr val="FF0000"/>
                </a:solidFill>
                <a:latin typeface="FrutigerLTStd-Light"/>
              </a:rPr>
              <a:t>symptoms of </a:t>
            </a:r>
            <a:r>
              <a:rPr lang="en-US" altLang="zh-CN" dirty="0">
                <a:solidFill>
                  <a:srgbClr val="FF0000"/>
                </a:solidFill>
                <a:latin typeface="FrutigerLTStd-Light"/>
              </a:rPr>
              <a:t>premature aging, including </a:t>
            </a:r>
            <a:r>
              <a:rPr lang="en-US" altLang="zh-CN" dirty="0" smtClean="0">
                <a:solidFill>
                  <a:srgbClr val="FF0000"/>
                </a:solidFill>
                <a:latin typeface="FrutigerLTStd-Light"/>
              </a:rPr>
              <a:t>wasting away </a:t>
            </a:r>
            <a:r>
              <a:rPr lang="en-US" altLang="zh-CN" dirty="0">
                <a:solidFill>
                  <a:srgbClr val="FF0000"/>
                </a:solidFill>
                <a:latin typeface="FrutigerLTStd-Light"/>
              </a:rPr>
              <a:t>of muscle tissues and a </a:t>
            </a:r>
            <a:r>
              <a:rPr lang="en-US" altLang="zh-CN" dirty="0" smtClean="0">
                <a:solidFill>
                  <a:srgbClr val="FF0000"/>
                </a:solidFill>
                <a:latin typeface="FrutigerLTStd-Light"/>
              </a:rPr>
              <a:t>hunched back</a:t>
            </a:r>
            <a:r>
              <a:rPr lang="zh-CN" altLang="en-US" dirty="0" smtClean="0">
                <a:solidFill>
                  <a:srgbClr val="FF0000"/>
                </a:solidFill>
                <a:latin typeface="FrutigerLTStd-Light"/>
              </a:rPr>
              <a:t>（</a:t>
            </a:r>
            <a:r>
              <a:rPr lang="zh-CN" altLang="en-US" dirty="0"/>
              <a:t>弓背</a:t>
            </a:r>
            <a:r>
              <a:rPr lang="zh-CN" altLang="en-US" dirty="0" smtClean="0">
                <a:solidFill>
                  <a:srgbClr val="FF0000"/>
                </a:solidFill>
                <a:latin typeface="FrutigerLTStd-Light"/>
              </a:rPr>
              <a:t>）</a:t>
            </a:r>
            <a:r>
              <a:rPr lang="en-US" altLang="zh-CN" dirty="0" smtClean="0">
                <a:solidFill>
                  <a:srgbClr val="FF0000"/>
                </a:solidFill>
                <a:latin typeface="FrutigerLTStd-Light"/>
              </a:rPr>
              <a:t> </a:t>
            </a:r>
            <a:r>
              <a:rPr lang="en-US" altLang="zh-CN" dirty="0">
                <a:solidFill>
                  <a:srgbClr val="000000"/>
                </a:solidFill>
                <a:latin typeface="FrutigerLTStd-Light"/>
              </a:rPr>
              <a:t>(</a:t>
            </a:r>
            <a:r>
              <a:rPr lang="en-US" altLang="zh-CN" i="1" dirty="0">
                <a:solidFill>
                  <a:srgbClr val="000000"/>
                </a:solidFill>
                <a:latin typeface="FrutigerLTStd-LightItalic"/>
              </a:rPr>
              <a:t>bottom, right</a:t>
            </a:r>
            <a:r>
              <a:rPr lang="en-US" altLang="zh-CN" dirty="0">
                <a:solidFill>
                  <a:srgbClr val="000000"/>
                </a:solidFill>
                <a:latin typeface="FrutigerLTStd-Light"/>
              </a:rPr>
              <a:t>). </a:t>
            </a:r>
            <a:endParaRPr lang="zh-CN" altLang="en-US" dirty="0"/>
          </a:p>
        </p:txBody>
      </p:sp>
      <p:sp>
        <p:nvSpPr>
          <p:cNvPr id="3" name="Rectangle 2"/>
          <p:cNvSpPr/>
          <p:nvPr/>
        </p:nvSpPr>
        <p:spPr>
          <a:xfrm>
            <a:off x="1887921" y="184380"/>
            <a:ext cx="9151322" cy="954107"/>
          </a:xfrm>
          <a:prstGeom prst="rect">
            <a:avLst/>
          </a:prstGeom>
        </p:spPr>
        <p:txBody>
          <a:bodyPr wrap="square">
            <a:spAutoFit/>
          </a:bodyPr>
          <a:lstStyle/>
          <a:p>
            <a:pPr algn="ctr"/>
            <a:r>
              <a:rPr lang="en-US" altLang="zh-CN" sz="2800" b="1" dirty="0">
                <a:solidFill>
                  <a:srgbClr val="1271FF"/>
                </a:solidFill>
                <a:latin typeface="FrutigerLTStd-Bold"/>
              </a:rPr>
              <a:t>Figure 10.33 </a:t>
            </a:r>
            <a:r>
              <a:rPr lang="en-US" altLang="zh-CN" sz="2800" b="1" dirty="0">
                <a:solidFill>
                  <a:srgbClr val="000000"/>
                </a:solidFill>
                <a:latin typeface="FrutigerLTStd-Bold"/>
              </a:rPr>
              <a:t>Erosion of </a:t>
            </a:r>
            <a:r>
              <a:rPr lang="en-US" altLang="zh-CN" sz="2800" b="1" dirty="0" smtClean="0">
                <a:solidFill>
                  <a:srgbClr val="000000"/>
                </a:solidFill>
                <a:latin typeface="FrutigerLTStd-Bold"/>
              </a:rPr>
              <a:t>telomeres over </a:t>
            </a:r>
            <a:r>
              <a:rPr lang="en-US" altLang="zh-CN" sz="2800" b="1" dirty="0">
                <a:solidFill>
                  <a:srgbClr val="000000"/>
                </a:solidFill>
                <a:latin typeface="FrutigerLTStd-Bold"/>
              </a:rPr>
              <a:t>multiple generations </a:t>
            </a:r>
            <a:r>
              <a:rPr lang="en-US" altLang="zh-CN" sz="2800" b="1" dirty="0" smtClean="0">
                <a:solidFill>
                  <a:srgbClr val="000000"/>
                </a:solidFill>
                <a:latin typeface="FrutigerLTStd-Bold"/>
              </a:rPr>
              <a:t>in populations </a:t>
            </a:r>
            <a:r>
              <a:rPr lang="en-US" altLang="zh-CN" sz="2800" b="1" dirty="0">
                <a:solidFill>
                  <a:srgbClr val="000000"/>
                </a:solidFill>
                <a:latin typeface="FrutigerLTStd-Bold"/>
              </a:rPr>
              <a:t>of </a:t>
            </a:r>
            <a:r>
              <a:rPr lang="en-US" altLang="zh-CN" sz="2800" b="1" i="1" dirty="0" err="1" smtClean="0">
                <a:solidFill>
                  <a:srgbClr val="000000"/>
                </a:solidFill>
                <a:latin typeface="FrutigerLTStd-BoldItalic"/>
              </a:rPr>
              <a:t>mTR</a:t>
            </a:r>
            <a:r>
              <a:rPr lang="en-US" altLang="zh-CN" sz="2800" b="1" baseline="30000" dirty="0" smtClean="0">
                <a:solidFill>
                  <a:srgbClr val="000000"/>
                </a:solidFill>
                <a:latin typeface="FrutigerLTStd-Bold"/>
              </a:rPr>
              <a:t>-/-</a:t>
            </a:r>
            <a:r>
              <a:rPr lang="en-US" altLang="zh-CN" sz="2800" b="1" dirty="0" smtClean="0">
                <a:solidFill>
                  <a:srgbClr val="000000"/>
                </a:solidFill>
                <a:latin typeface="FrutigerLTStd-Bold"/>
              </a:rPr>
              <a:t> </a:t>
            </a:r>
            <a:r>
              <a:rPr lang="en-US" altLang="zh-CN" sz="2800" b="1" dirty="0">
                <a:solidFill>
                  <a:srgbClr val="000000"/>
                </a:solidFill>
                <a:latin typeface="FrutigerLTStd-Bold"/>
              </a:rPr>
              <a:t>mice </a:t>
            </a:r>
            <a:endParaRPr lang="zh-CN" altLang="en-US" sz="2800" dirty="0"/>
          </a:p>
        </p:txBody>
      </p:sp>
    </p:spTree>
    <p:extLst>
      <p:ext uri="{BB962C8B-B14F-4D97-AF65-F5344CB8AC3E}">
        <p14:creationId xmlns:p14="http://schemas.microsoft.com/office/powerpoint/2010/main" val="342505377"/>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8418" name="Picture 2" descr="figure_10_33b"/>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1668" y="1527048"/>
            <a:ext cx="6209910" cy="47796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6806184" y="3081934"/>
            <a:ext cx="4870704" cy="1631216"/>
          </a:xfrm>
          <a:prstGeom prst="rect">
            <a:avLst/>
          </a:prstGeom>
        </p:spPr>
        <p:txBody>
          <a:bodyPr wrap="square">
            <a:spAutoFit/>
          </a:bodyPr>
          <a:lstStyle/>
          <a:p>
            <a:r>
              <a:rPr lang="en-US" altLang="zh-CN" sz="2000" dirty="0">
                <a:latin typeface="FrutigerLTStd-Light"/>
              </a:rPr>
              <a:t>(B) Telomere </a:t>
            </a:r>
            <a:r>
              <a:rPr lang="en-US" altLang="zh-CN" sz="2000" dirty="0" smtClean="0">
                <a:latin typeface="FrutigerLTStd-Light"/>
              </a:rPr>
              <a:t>length can </a:t>
            </a:r>
            <a:r>
              <a:rPr lang="en-US" altLang="zh-CN" sz="2000" dirty="0">
                <a:latin typeface="FrutigerLTStd-Light"/>
              </a:rPr>
              <a:t>be gauged by fluorescent </a:t>
            </a:r>
            <a:r>
              <a:rPr lang="en-US" altLang="zh-CN" sz="2000" i="1" dirty="0">
                <a:latin typeface="FrutigerLTStd-LightItalic"/>
              </a:rPr>
              <a:t>in </a:t>
            </a:r>
            <a:r>
              <a:rPr lang="en-US" altLang="zh-CN" sz="2000" i="1" dirty="0" smtClean="0">
                <a:latin typeface="FrutigerLTStd-LightItalic"/>
              </a:rPr>
              <a:t>situ </a:t>
            </a:r>
            <a:r>
              <a:rPr lang="en-US" altLang="zh-CN" sz="2000" dirty="0" smtClean="0">
                <a:latin typeface="FrutigerLTStd-Light"/>
              </a:rPr>
              <a:t>hybridization </a:t>
            </a:r>
            <a:r>
              <a:rPr lang="en-US" altLang="zh-CN" sz="2000" dirty="0">
                <a:latin typeface="FrutigerLTStd-Light"/>
              </a:rPr>
              <a:t>(FISH) using a </a:t>
            </a:r>
            <a:r>
              <a:rPr lang="en-US" altLang="zh-CN" sz="2000" dirty="0" smtClean="0">
                <a:latin typeface="FrutigerLTStd-Light"/>
              </a:rPr>
              <a:t>probe that </a:t>
            </a:r>
            <a:r>
              <a:rPr lang="en-US" altLang="zh-CN" sz="2000" dirty="0">
                <a:latin typeface="FrutigerLTStd-Light"/>
              </a:rPr>
              <a:t>is specific for the telomere </a:t>
            </a:r>
            <a:r>
              <a:rPr lang="en-US" altLang="zh-CN" sz="2000" dirty="0" smtClean="0">
                <a:latin typeface="FrutigerLTStd-Light"/>
              </a:rPr>
              <a:t>repeat sequence</a:t>
            </a:r>
            <a:r>
              <a:rPr lang="en-US" altLang="zh-CN" sz="2000" dirty="0">
                <a:latin typeface="FrutigerLTStd-Light"/>
              </a:rPr>
              <a:t>. </a:t>
            </a:r>
            <a:endParaRPr lang="zh-CN" altLang="en-US" sz="2000" dirty="0"/>
          </a:p>
        </p:txBody>
      </p:sp>
      <p:sp>
        <p:nvSpPr>
          <p:cNvPr id="4" name="Rectangle 3"/>
          <p:cNvSpPr/>
          <p:nvPr/>
        </p:nvSpPr>
        <p:spPr>
          <a:xfrm>
            <a:off x="1887921" y="184380"/>
            <a:ext cx="9151322" cy="954107"/>
          </a:xfrm>
          <a:prstGeom prst="rect">
            <a:avLst/>
          </a:prstGeom>
        </p:spPr>
        <p:txBody>
          <a:bodyPr wrap="square">
            <a:spAutoFit/>
          </a:bodyPr>
          <a:lstStyle/>
          <a:p>
            <a:pPr algn="ctr"/>
            <a:r>
              <a:rPr lang="en-US" altLang="zh-CN" sz="2800" b="1" dirty="0">
                <a:solidFill>
                  <a:srgbClr val="1271FF"/>
                </a:solidFill>
                <a:latin typeface="FrutigerLTStd-Bold"/>
              </a:rPr>
              <a:t>Figure 10.33 </a:t>
            </a:r>
            <a:r>
              <a:rPr lang="en-US" altLang="zh-CN" sz="2800" b="1" dirty="0">
                <a:solidFill>
                  <a:srgbClr val="000000"/>
                </a:solidFill>
                <a:latin typeface="FrutigerLTStd-Bold"/>
              </a:rPr>
              <a:t>Erosion of </a:t>
            </a:r>
            <a:r>
              <a:rPr lang="en-US" altLang="zh-CN" sz="2800" b="1" dirty="0" smtClean="0">
                <a:solidFill>
                  <a:srgbClr val="000000"/>
                </a:solidFill>
                <a:latin typeface="FrutigerLTStd-Bold"/>
              </a:rPr>
              <a:t>telomeres over </a:t>
            </a:r>
            <a:r>
              <a:rPr lang="en-US" altLang="zh-CN" sz="2800" b="1" dirty="0">
                <a:solidFill>
                  <a:srgbClr val="000000"/>
                </a:solidFill>
                <a:latin typeface="FrutigerLTStd-Bold"/>
              </a:rPr>
              <a:t>multiple generations </a:t>
            </a:r>
            <a:r>
              <a:rPr lang="en-US" altLang="zh-CN" sz="2800" b="1" dirty="0" smtClean="0">
                <a:solidFill>
                  <a:srgbClr val="000000"/>
                </a:solidFill>
                <a:latin typeface="FrutigerLTStd-Bold"/>
              </a:rPr>
              <a:t>in populations </a:t>
            </a:r>
            <a:r>
              <a:rPr lang="en-US" altLang="zh-CN" sz="2800" b="1" dirty="0">
                <a:solidFill>
                  <a:srgbClr val="000000"/>
                </a:solidFill>
                <a:latin typeface="FrutigerLTStd-Bold"/>
              </a:rPr>
              <a:t>of </a:t>
            </a:r>
            <a:r>
              <a:rPr lang="en-US" altLang="zh-CN" sz="2800" b="1" i="1" dirty="0" err="1" smtClean="0">
                <a:solidFill>
                  <a:srgbClr val="000000"/>
                </a:solidFill>
                <a:latin typeface="FrutigerLTStd-BoldItalic"/>
              </a:rPr>
              <a:t>mTR</a:t>
            </a:r>
            <a:r>
              <a:rPr lang="en-US" altLang="zh-CN" sz="2800" b="1" baseline="30000" dirty="0" smtClean="0">
                <a:solidFill>
                  <a:srgbClr val="000000"/>
                </a:solidFill>
                <a:latin typeface="FrutigerLTStd-Bold"/>
              </a:rPr>
              <a:t>-/-</a:t>
            </a:r>
            <a:r>
              <a:rPr lang="en-US" altLang="zh-CN" sz="2800" b="1" dirty="0" smtClean="0">
                <a:solidFill>
                  <a:srgbClr val="000000"/>
                </a:solidFill>
                <a:latin typeface="FrutigerLTStd-Bold"/>
              </a:rPr>
              <a:t> </a:t>
            </a:r>
            <a:r>
              <a:rPr lang="en-US" altLang="zh-CN" sz="2800" b="1" dirty="0">
                <a:solidFill>
                  <a:srgbClr val="000000"/>
                </a:solidFill>
                <a:latin typeface="FrutigerLTStd-Bold"/>
              </a:rPr>
              <a:t>mice </a:t>
            </a:r>
            <a:endParaRPr lang="zh-CN" altLang="en-US" sz="2800" dirty="0"/>
          </a:p>
        </p:txBody>
      </p:sp>
    </p:spTree>
    <p:extLst>
      <p:ext uri="{BB962C8B-B14F-4D97-AF65-F5344CB8AC3E}">
        <p14:creationId xmlns:p14="http://schemas.microsoft.com/office/powerpoint/2010/main" val="2469921620"/>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0466" name="Picture 2" descr="figure_10_34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1794" y="1618488"/>
            <a:ext cx="6238922" cy="39971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7032483" y="1618488"/>
            <a:ext cx="4827285" cy="4247317"/>
          </a:xfrm>
          <a:prstGeom prst="rect">
            <a:avLst/>
          </a:prstGeom>
        </p:spPr>
        <p:txBody>
          <a:bodyPr wrap="square">
            <a:spAutoFit/>
          </a:bodyPr>
          <a:lstStyle/>
          <a:p>
            <a:r>
              <a:rPr lang="en-US" altLang="zh-CN" dirty="0" smtClean="0">
                <a:solidFill>
                  <a:srgbClr val="000000"/>
                </a:solidFill>
                <a:latin typeface="FrutigerLTStd-Light"/>
              </a:rPr>
              <a:t>Humans </a:t>
            </a:r>
            <a:r>
              <a:rPr lang="en-US" altLang="zh-CN" dirty="0">
                <a:solidFill>
                  <a:srgbClr val="000000"/>
                </a:solidFill>
                <a:latin typeface="FrutigerLTStd-Light"/>
              </a:rPr>
              <a:t>suffering </a:t>
            </a:r>
            <a:r>
              <a:rPr lang="en-US" altLang="zh-CN" dirty="0" smtClean="0">
                <a:solidFill>
                  <a:srgbClr val="000000"/>
                </a:solidFill>
                <a:latin typeface="FrutigerLTStd-Light"/>
              </a:rPr>
              <a:t>from</a:t>
            </a:r>
            <a:r>
              <a:rPr lang="zh-CN" altLang="en-US" dirty="0" smtClean="0">
                <a:solidFill>
                  <a:srgbClr val="000000"/>
                </a:solidFill>
                <a:latin typeface="FrutigerLTStd-Light"/>
              </a:rPr>
              <a:t> </a:t>
            </a:r>
            <a:r>
              <a:rPr lang="en-US" altLang="zh-CN" dirty="0" err="1" smtClean="0">
                <a:solidFill>
                  <a:srgbClr val="000000"/>
                </a:solidFill>
                <a:latin typeface="FrutigerLTStd-Light"/>
              </a:rPr>
              <a:t>dyskeratosis</a:t>
            </a:r>
            <a:r>
              <a:rPr lang="en-US" altLang="zh-CN" dirty="0" smtClean="0">
                <a:solidFill>
                  <a:srgbClr val="000000"/>
                </a:solidFill>
                <a:latin typeface="FrutigerLTStd-Light"/>
              </a:rPr>
              <a:t> </a:t>
            </a:r>
            <a:r>
              <a:rPr lang="en-US" altLang="zh-CN" dirty="0" err="1">
                <a:solidFill>
                  <a:srgbClr val="000000"/>
                </a:solidFill>
                <a:latin typeface="FrutigerLTStd-Light"/>
              </a:rPr>
              <a:t>congenita</a:t>
            </a:r>
            <a:r>
              <a:rPr lang="en-US" altLang="zh-CN" dirty="0">
                <a:solidFill>
                  <a:srgbClr val="000000"/>
                </a:solidFill>
                <a:latin typeface="FrutigerLTStd-Light"/>
              </a:rPr>
              <a:t> (DC) </a:t>
            </a:r>
            <a:r>
              <a:rPr lang="en-US" altLang="zh-CN" dirty="0" smtClean="0">
                <a:solidFill>
                  <a:srgbClr val="000000"/>
                </a:solidFill>
                <a:latin typeface="FrutigerLTStd-Light"/>
              </a:rPr>
              <a:t>(</a:t>
            </a:r>
            <a:r>
              <a:rPr lang="zh-CN" altLang="en-US" dirty="0">
                <a:solidFill>
                  <a:srgbClr val="000000"/>
                </a:solidFill>
                <a:latin typeface="FrutigerLTStd-Light"/>
              </a:rPr>
              <a:t>先天性角化不良</a:t>
            </a:r>
            <a:r>
              <a:rPr lang="en-US" altLang="zh-CN" dirty="0" smtClean="0">
                <a:solidFill>
                  <a:srgbClr val="000000"/>
                </a:solidFill>
                <a:latin typeface="FrutigerLTStd-Light"/>
              </a:rPr>
              <a:t>)experience </a:t>
            </a:r>
            <a:r>
              <a:rPr lang="en-US" altLang="zh-CN" dirty="0">
                <a:solidFill>
                  <a:srgbClr val="000000"/>
                </a:solidFill>
                <a:latin typeface="FrutigerLTStd-Light"/>
              </a:rPr>
              <a:t>atrophy of a </a:t>
            </a:r>
            <a:r>
              <a:rPr lang="en-US" altLang="zh-CN" dirty="0" smtClean="0">
                <a:solidFill>
                  <a:srgbClr val="000000"/>
                </a:solidFill>
                <a:latin typeface="FrutigerLTStd-Light"/>
              </a:rPr>
              <a:t>number</a:t>
            </a:r>
            <a:r>
              <a:rPr lang="zh-CN" altLang="en-US" dirty="0" smtClean="0">
                <a:solidFill>
                  <a:srgbClr val="000000"/>
                </a:solidFill>
                <a:latin typeface="FrutigerLTStd-Light"/>
              </a:rPr>
              <a:t> </a:t>
            </a:r>
            <a:r>
              <a:rPr lang="en-US" altLang="zh-CN" dirty="0" smtClean="0">
                <a:solidFill>
                  <a:srgbClr val="000000"/>
                </a:solidFill>
                <a:latin typeface="FrutigerLTStd-Light"/>
              </a:rPr>
              <a:t>of </a:t>
            </a:r>
            <a:r>
              <a:rPr lang="en-US" altLang="zh-CN" dirty="0">
                <a:solidFill>
                  <a:srgbClr val="000000"/>
                </a:solidFill>
                <a:latin typeface="FrutigerLTStd-Light"/>
              </a:rPr>
              <a:t>tissues, which is traceable to the absence of </a:t>
            </a:r>
            <a:r>
              <a:rPr lang="en-US" altLang="zh-CN" dirty="0" smtClean="0">
                <a:solidFill>
                  <a:srgbClr val="000000"/>
                </a:solidFill>
                <a:latin typeface="FrutigerLTStd-Light"/>
              </a:rPr>
              <a:t>functional</a:t>
            </a:r>
            <a:r>
              <a:rPr lang="zh-CN" altLang="en-US" dirty="0" smtClean="0">
                <a:solidFill>
                  <a:srgbClr val="000000"/>
                </a:solidFill>
                <a:latin typeface="FrutigerLTStd-Light"/>
              </a:rPr>
              <a:t> </a:t>
            </a:r>
            <a:r>
              <a:rPr lang="en-US" altLang="zh-CN" dirty="0" smtClean="0">
                <a:solidFill>
                  <a:srgbClr val="000000"/>
                </a:solidFill>
                <a:latin typeface="FrutigerLTStd-Light"/>
              </a:rPr>
              <a:t>telomerase </a:t>
            </a:r>
            <a:r>
              <a:rPr lang="en-US" altLang="zh-CN" dirty="0">
                <a:solidFill>
                  <a:srgbClr val="000000"/>
                </a:solidFill>
                <a:latin typeface="FrutigerLTStd-Light"/>
              </a:rPr>
              <a:t>and to the catastrophic collapse of their telomeres</a:t>
            </a:r>
            <a:r>
              <a:rPr lang="en-US" altLang="zh-CN" dirty="0" smtClean="0">
                <a:solidFill>
                  <a:srgbClr val="000000"/>
                </a:solidFill>
                <a:latin typeface="FrutigerLTStd-Light"/>
              </a:rPr>
              <a:t>.</a:t>
            </a:r>
            <a:r>
              <a:rPr lang="zh-CN" altLang="en-US" dirty="0" smtClean="0">
                <a:solidFill>
                  <a:srgbClr val="000000"/>
                </a:solidFill>
                <a:latin typeface="FrutigerLTStd-Light"/>
              </a:rPr>
              <a:t> </a:t>
            </a:r>
            <a:r>
              <a:rPr lang="en-US" altLang="zh-CN" dirty="0" smtClean="0">
                <a:solidFill>
                  <a:srgbClr val="000000"/>
                </a:solidFill>
                <a:latin typeface="FrutigerLTStd-Light"/>
              </a:rPr>
              <a:t>(</a:t>
            </a:r>
            <a:r>
              <a:rPr lang="en-US" altLang="zh-CN" dirty="0">
                <a:solidFill>
                  <a:srgbClr val="000000"/>
                </a:solidFill>
                <a:latin typeface="FrutigerLTStd-Light"/>
              </a:rPr>
              <a:t>A) Fluorescence </a:t>
            </a:r>
            <a:r>
              <a:rPr lang="en-US" altLang="zh-CN" i="1" dirty="0">
                <a:solidFill>
                  <a:srgbClr val="000000"/>
                </a:solidFill>
                <a:latin typeface="FrutigerLTStd-LightItalic"/>
              </a:rPr>
              <a:t>in situ </a:t>
            </a:r>
            <a:r>
              <a:rPr lang="en-US" altLang="zh-CN" dirty="0">
                <a:solidFill>
                  <a:srgbClr val="000000"/>
                </a:solidFill>
                <a:latin typeface="FrutigerLTStd-Light"/>
              </a:rPr>
              <a:t>hybridization (FISH) was used to </a:t>
            </a:r>
            <a:r>
              <a:rPr lang="en-US" altLang="zh-CN" dirty="0" smtClean="0">
                <a:solidFill>
                  <a:srgbClr val="000000"/>
                </a:solidFill>
                <a:latin typeface="FrutigerLTStd-Light"/>
              </a:rPr>
              <a:t>detect</a:t>
            </a:r>
            <a:r>
              <a:rPr lang="zh-CN" altLang="en-US" dirty="0" smtClean="0">
                <a:solidFill>
                  <a:srgbClr val="000000"/>
                </a:solidFill>
                <a:latin typeface="FrutigerLTStd-Light"/>
              </a:rPr>
              <a:t> </a:t>
            </a:r>
            <a:r>
              <a:rPr lang="en-US" altLang="zh-CN" dirty="0" smtClean="0">
                <a:solidFill>
                  <a:srgbClr val="000000"/>
                </a:solidFill>
                <a:latin typeface="FrutigerLTStd-Light"/>
              </a:rPr>
              <a:t>the </a:t>
            </a:r>
            <a:r>
              <a:rPr lang="en-US" altLang="zh-CN" dirty="0">
                <a:solidFill>
                  <a:srgbClr val="000000"/>
                </a:solidFill>
                <a:latin typeface="FrutigerLTStd-Light"/>
              </a:rPr>
              <a:t>telomeres of metaphase chromosomes in a cell of a </a:t>
            </a:r>
            <a:r>
              <a:rPr lang="en-US" altLang="zh-CN" dirty="0" smtClean="0">
                <a:solidFill>
                  <a:srgbClr val="000000"/>
                </a:solidFill>
                <a:latin typeface="FrutigerLTStd-Light"/>
              </a:rPr>
              <a:t>normal</a:t>
            </a:r>
            <a:r>
              <a:rPr lang="zh-CN" altLang="en-US" dirty="0" smtClean="0">
                <a:solidFill>
                  <a:srgbClr val="000000"/>
                </a:solidFill>
                <a:latin typeface="FrutigerLTStd-Light"/>
              </a:rPr>
              <a:t> </a:t>
            </a:r>
            <a:r>
              <a:rPr lang="en-US" altLang="zh-CN" dirty="0" smtClean="0">
                <a:solidFill>
                  <a:srgbClr val="000000"/>
                </a:solidFill>
                <a:latin typeface="FrutigerLTStd-Light"/>
              </a:rPr>
              <a:t>18-year-old </a:t>
            </a:r>
            <a:r>
              <a:rPr lang="en-US" altLang="zh-CN" dirty="0">
                <a:solidFill>
                  <a:srgbClr val="000000"/>
                </a:solidFill>
                <a:latin typeface="FrutigerLTStd-Light"/>
              </a:rPr>
              <a:t>(</a:t>
            </a:r>
            <a:r>
              <a:rPr lang="en-US" altLang="zh-CN" i="1" dirty="0">
                <a:solidFill>
                  <a:srgbClr val="000000"/>
                </a:solidFill>
                <a:latin typeface="FrutigerLTStd-LightItalic"/>
              </a:rPr>
              <a:t>left</a:t>
            </a:r>
            <a:r>
              <a:rPr lang="en-US" altLang="zh-CN" dirty="0">
                <a:solidFill>
                  <a:srgbClr val="000000"/>
                </a:solidFill>
                <a:latin typeface="FrutigerLTStd-Light"/>
              </a:rPr>
              <a:t>) as well as in a cell of a 10-year-old suffering </a:t>
            </a:r>
            <a:r>
              <a:rPr lang="en-US" altLang="zh-CN" dirty="0" smtClean="0">
                <a:solidFill>
                  <a:srgbClr val="000000"/>
                </a:solidFill>
                <a:latin typeface="FrutigerLTStd-Light"/>
              </a:rPr>
              <a:t>from</a:t>
            </a:r>
            <a:r>
              <a:rPr lang="zh-CN" altLang="en-US" dirty="0" smtClean="0">
                <a:solidFill>
                  <a:srgbClr val="000000"/>
                </a:solidFill>
                <a:latin typeface="FrutigerLTStd-Light"/>
              </a:rPr>
              <a:t> </a:t>
            </a:r>
            <a:r>
              <a:rPr lang="en-US" altLang="zh-CN" dirty="0" smtClean="0">
                <a:solidFill>
                  <a:srgbClr val="000000"/>
                </a:solidFill>
                <a:latin typeface="FrutigerLTStd-Light"/>
              </a:rPr>
              <a:t>DC</a:t>
            </a:r>
            <a:r>
              <a:rPr lang="en-US" altLang="zh-CN" dirty="0">
                <a:solidFill>
                  <a:srgbClr val="000000"/>
                </a:solidFill>
                <a:latin typeface="FrutigerLTStd-Light"/>
              </a:rPr>
              <a:t>. Many of the chromosomes in the latter cell have </a:t>
            </a:r>
            <a:r>
              <a:rPr lang="en-US" altLang="zh-CN" dirty="0" smtClean="0">
                <a:solidFill>
                  <a:srgbClr val="000000"/>
                </a:solidFill>
                <a:latin typeface="FrutigerLTStd-Light"/>
              </a:rPr>
              <a:t>telomeres</a:t>
            </a:r>
            <a:r>
              <a:rPr lang="zh-CN" altLang="en-US" dirty="0" smtClean="0">
                <a:solidFill>
                  <a:srgbClr val="000000"/>
                </a:solidFill>
                <a:latin typeface="FrutigerLTStd-Light"/>
              </a:rPr>
              <a:t> </a:t>
            </a:r>
            <a:r>
              <a:rPr lang="en-US" altLang="zh-CN" dirty="0" smtClean="0">
                <a:solidFill>
                  <a:srgbClr val="000000"/>
                </a:solidFill>
                <a:latin typeface="FrutigerLTStd-Light"/>
              </a:rPr>
              <a:t>that </a:t>
            </a:r>
            <a:r>
              <a:rPr lang="en-US" altLang="zh-CN" dirty="0">
                <a:solidFill>
                  <a:srgbClr val="000000"/>
                </a:solidFill>
                <a:latin typeface="FrutigerLTStd-Light"/>
              </a:rPr>
              <a:t>are so short that they are no longer detectable by FISH.</a:t>
            </a:r>
            <a:endParaRPr lang="zh-CN" altLang="en-US" dirty="0"/>
          </a:p>
        </p:txBody>
      </p:sp>
      <p:sp>
        <p:nvSpPr>
          <p:cNvPr id="3" name="Rectangle 2"/>
          <p:cNvSpPr/>
          <p:nvPr/>
        </p:nvSpPr>
        <p:spPr>
          <a:xfrm>
            <a:off x="1283110" y="430875"/>
            <a:ext cx="9320974" cy="830997"/>
          </a:xfrm>
          <a:prstGeom prst="rect">
            <a:avLst/>
          </a:prstGeom>
        </p:spPr>
        <p:txBody>
          <a:bodyPr wrap="square">
            <a:spAutoFit/>
          </a:bodyPr>
          <a:lstStyle/>
          <a:p>
            <a:pPr algn="ctr"/>
            <a:r>
              <a:rPr lang="en-US" altLang="zh-CN" sz="2400" b="1" dirty="0">
                <a:solidFill>
                  <a:srgbClr val="1271FF"/>
                </a:solidFill>
                <a:latin typeface="FrutigerLTStd-Bold"/>
              </a:rPr>
              <a:t>Figure 10.34 </a:t>
            </a:r>
            <a:r>
              <a:rPr lang="en-US" altLang="zh-CN" sz="2400" b="1" dirty="0">
                <a:solidFill>
                  <a:srgbClr val="000000"/>
                </a:solidFill>
                <a:latin typeface="FrutigerLTStd-Bold"/>
              </a:rPr>
              <a:t>Telomere and bone marrow collapse of</a:t>
            </a:r>
            <a:r>
              <a:rPr lang="zh-CN" altLang="en-US" sz="2400" b="1" dirty="0">
                <a:solidFill>
                  <a:srgbClr val="000000"/>
                </a:solidFill>
                <a:latin typeface="FrutigerLTStd-Bold"/>
              </a:rPr>
              <a:t> </a:t>
            </a:r>
            <a:r>
              <a:rPr lang="en-US" altLang="zh-CN" sz="2400" b="1" dirty="0" err="1">
                <a:solidFill>
                  <a:srgbClr val="000000"/>
                </a:solidFill>
                <a:latin typeface="FrutigerLTStd-Bold"/>
              </a:rPr>
              <a:t>dyskeratosis</a:t>
            </a:r>
            <a:r>
              <a:rPr lang="en-US" altLang="zh-CN" sz="2400" b="1" dirty="0">
                <a:solidFill>
                  <a:srgbClr val="000000"/>
                </a:solidFill>
                <a:latin typeface="FrutigerLTStd-Bold"/>
              </a:rPr>
              <a:t> </a:t>
            </a:r>
            <a:r>
              <a:rPr lang="en-US" altLang="zh-CN" sz="2400" b="1" dirty="0" err="1">
                <a:solidFill>
                  <a:srgbClr val="000000"/>
                </a:solidFill>
                <a:latin typeface="FrutigerLTStd-Bold"/>
              </a:rPr>
              <a:t>congenita</a:t>
            </a:r>
            <a:r>
              <a:rPr lang="en-US" altLang="zh-CN" sz="2400" b="1" dirty="0">
                <a:solidFill>
                  <a:srgbClr val="000000"/>
                </a:solidFill>
                <a:latin typeface="FrutigerLTStd-Bold"/>
              </a:rPr>
              <a:t> patients </a:t>
            </a:r>
            <a:endParaRPr lang="zh-CN" altLang="en-US" sz="2400" dirty="0"/>
          </a:p>
        </p:txBody>
      </p:sp>
      <p:sp>
        <p:nvSpPr>
          <p:cNvPr id="4" name="Rectangle 3"/>
          <p:cNvSpPr/>
          <p:nvPr/>
        </p:nvSpPr>
        <p:spPr>
          <a:xfrm>
            <a:off x="1208178" y="5972240"/>
            <a:ext cx="9897188" cy="646331"/>
          </a:xfrm>
          <a:prstGeom prst="rect">
            <a:avLst/>
          </a:prstGeom>
        </p:spPr>
        <p:txBody>
          <a:bodyPr wrap="square">
            <a:spAutoFit/>
          </a:bodyPr>
          <a:lstStyle/>
          <a:p>
            <a:r>
              <a:rPr lang="en-US" altLang="zh-CN" dirty="0" err="1">
                <a:latin typeface="UtopiaStd-Regular"/>
              </a:rPr>
              <a:t>Dyskerin</a:t>
            </a:r>
            <a:r>
              <a:rPr lang="en-US" altLang="zh-CN" dirty="0">
                <a:latin typeface="UtopiaStd-Regular"/>
              </a:rPr>
              <a:t> associates with </a:t>
            </a:r>
            <a:r>
              <a:rPr lang="en-US" altLang="zh-CN" dirty="0" smtClean="0">
                <a:latin typeface="UtopiaStd-Regular"/>
              </a:rPr>
              <a:t>the telomerase-associated </a:t>
            </a:r>
            <a:r>
              <a:rPr lang="en-US" altLang="zh-CN" dirty="0">
                <a:latin typeface="UtopiaStd-Regular"/>
              </a:rPr>
              <a:t>RNA </a:t>
            </a:r>
            <a:r>
              <a:rPr lang="en-US" altLang="zh-CN" dirty="0" smtClean="0">
                <a:latin typeface="UtopiaStd-Regular"/>
              </a:rPr>
              <a:t>subunit (</a:t>
            </a:r>
            <a:r>
              <a:rPr lang="en-US" altLang="zh-CN" i="1" dirty="0" err="1" smtClean="0">
                <a:latin typeface="UtopiaStd-Italic"/>
              </a:rPr>
              <a:t>hTR</a:t>
            </a:r>
            <a:r>
              <a:rPr lang="en-US" altLang="zh-CN" dirty="0">
                <a:latin typeface="UtopiaStd-Regular"/>
              </a:rPr>
              <a:t>) and helps </a:t>
            </a:r>
            <a:r>
              <a:rPr lang="en-US" altLang="zh-CN" i="1" dirty="0" err="1">
                <a:latin typeface="UtopiaStd-Italic"/>
              </a:rPr>
              <a:t>hTR</a:t>
            </a:r>
            <a:r>
              <a:rPr lang="en-US" altLang="zh-CN" i="1" dirty="0">
                <a:latin typeface="UtopiaStd-Italic"/>
              </a:rPr>
              <a:t> </a:t>
            </a:r>
            <a:r>
              <a:rPr lang="en-US" altLang="zh-CN" dirty="0">
                <a:latin typeface="UtopiaStd-Regular"/>
              </a:rPr>
              <a:t>to assemble </a:t>
            </a:r>
            <a:r>
              <a:rPr lang="en-US" altLang="zh-CN" dirty="0" smtClean="0">
                <a:latin typeface="UtopiaStd-Regular"/>
              </a:rPr>
              <a:t>in the </a:t>
            </a:r>
            <a:r>
              <a:rPr lang="en-US" altLang="zh-CN" dirty="0">
                <a:latin typeface="UtopiaStd-Regular"/>
              </a:rPr>
              <a:t>telomerase </a:t>
            </a:r>
            <a:r>
              <a:rPr lang="en-US" altLang="zh-CN" dirty="0" err="1">
                <a:latin typeface="UtopiaStd-Regular"/>
              </a:rPr>
              <a:t>holoenzyme</a:t>
            </a:r>
            <a:r>
              <a:rPr lang="en-US" altLang="zh-CN" dirty="0">
                <a:latin typeface="UtopiaStd-Regular"/>
              </a:rPr>
              <a:t> </a:t>
            </a:r>
            <a:r>
              <a:rPr lang="en-US" altLang="zh-CN" dirty="0" smtClean="0">
                <a:latin typeface="UtopiaStd-Regular"/>
              </a:rPr>
              <a:t>complex (see </a:t>
            </a:r>
            <a:r>
              <a:rPr lang="en-US" altLang="zh-CN" dirty="0">
                <a:latin typeface="UtopiaStd-Regular"/>
              </a:rPr>
              <a:t>Figure 10.24).</a:t>
            </a:r>
            <a:endParaRPr lang="zh-CN" altLang="en-US" dirty="0"/>
          </a:p>
        </p:txBody>
      </p:sp>
    </p:spTree>
    <p:extLst>
      <p:ext uri="{BB962C8B-B14F-4D97-AF65-F5344CB8AC3E}">
        <p14:creationId xmlns:p14="http://schemas.microsoft.com/office/powerpoint/2010/main" val="1201536669"/>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1490" name="Picture 2" descr="figure_10_34b"/>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07593" y="1985839"/>
            <a:ext cx="8531225" cy="3344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960120" y="5577590"/>
            <a:ext cx="9729216" cy="646331"/>
          </a:xfrm>
          <a:prstGeom prst="rect">
            <a:avLst/>
          </a:prstGeom>
        </p:spPr>
        <p:txBody>
          <a:bodyPr wrap="square">
            <a:spAutoFit/>
          </a:bodyPr>
          <a:lstStyle/>
          <a:p>
            <a:r>
              <a:rPr lang="en-US" altLang="zh-CN" dirty="0">
                <a:latin typeface="FrutigerLTStd-Light"/>
              </a:rPr>
              <a:t>(B) The most life-threatening tissue atrophy of DC patients </a:t>
            </a:r>
            <a:r>
              <a:rPr lang="en-US" altLang="zh-CN" dirty="0" smtClean="0">
                <a:latin typeface="FrutigerLTStd-Light"/>
              </a:rPr>
              <a:t>occurs</a:t>
            </a:r>
            <a:r>
              <a:rPr lang="zh-CN" altLang="en-US" dirty="0" smtClean="0">
                <a:latin typeface="FrutigerLTStd-Light"/>
              </a:rPr>
              <a:t> </a:t>
            </a:r>
            <a:r>
              <a:rPr lang="en-US" altLang="zh-CN" dirty="0" smtClean="0">
                <a:latin typeface="FrutigerLTStd-Light"/>
              </a:rPr>
              <a:t>among </a:t>
            </a:r>
            <a:r>
              <a:rPr lang="en-US" altLang="zh-CN" dirty="0">
                <a:latin typeface="FrutigerLTStd-Light"/>
              </a:rPr>
              <a:t>the rapidly proliferating cells of the bone marrow. </a:t>
            </a:r>
            <a:endParaRPr lang="zh-CN" altLang="en-US" dirty="0"/>
          </a:p>
        </p:txBody>
      </p:sp>
      <p:sp>
        <p:nvSpPr>
          <p:cNvPr id="4" name="Rectangle 3"/>
          <p:cNvSpPr/>
          <p:nvPr/>
        </p:nvSpPr>
        <p:spPr>
          <a:xfrm>
            <a:off x="1578674" y="196710"/>
            <a:ext cx="9320974" cy="830997"/>
          </a:xfrm>
          <a:prstGeom prst="rect">
            <a:avLst/>
          </a:prstGeom>
        </p:spPr>
        <p:txBody>
          <a:bodyPr wrap="square">
            <a:spAutoFit/>
          </a:bodyPr>
          <a:lstStyle/>
          <a:p>
            <a:pPr algn="ctr"/>
            <a:r>
              <a:rPr lang="en-US" altLang="zh-CN" sz="2400" b="1" dirty="0">
                <a:solidFill>
                  <a:srgbClr val="1271FF"/>
                </a:solidFill>
                <a:latin typeface="FrutigerLTStd-Bold"/>
              </a:rPr>
              <a:t>Figure 10.34 </a:t>
            </a:r>
            <a:r>
              <a:rPr lang="en-US" altLang="zh-CN" sz="2400" b="1" dirty="0">
                <a:solidFill>
                  <a:srgbClr val="000000"/>
                </a:solidFill>
                <a:latin typeface="FrutigerLTStd-Bold"/>
              </a:rPr>
              <a:t>Telomere and bone marrow collapse of</a:t>
            </a:r>
            <a:r>
              <a:rPr lang="zh-CN" altLang="en-US" sz="2400" b="1" dirty="0">
                <a:solidFill>
                  <a:srgbClr val="000000"/>
                </a:solidFill>
                <a:latin typeface="FrutigerLTStd-Bold"/>
              </a:rPr>
              <a:t> </a:t>
            </a:r>
            <a:r>
              <a:rPr lang="en-US" altLang="zh-CN" sz="2400" b="1" dirty="0" err="1">
                <a:solidFill>
                  <a:srgbClr val="000000"/>
                </a:solidFill>
                <a:latin typeface="FrutigerLTStd-Bold"/>
              </a:rPr>
              <a:t>dyskeratosis</a:t>
            </a:r>
            <a:r>
              <a:rPr lang="en-US" altLang="zh-CN" sz="2400" b="1" dirty="0">
                <a:solidFill>
                  <a:srgbClr val="000000"/>
                </a:solidFill>
                <a:latin typeface="FrutigerLTStd-Bold"/>
              </a:rPr>
              <a:t> </a:t>
            </a:r>
            <a:r>
              <a:rPr lang="en-US" altLang="zh-CN" sz="2400" b="1" dirty="0" err="1">
                <a:solidFill>
                  <a:srgbClr val="000000"/>
                </a:solidFill>
                <a:latin typeface="FrutigerLTStd-Bold"/>
              </a:rPr>
              <a:t>congenita</a:t>
            </a:r>
            <a:r>
              <a:rPr lang="en-US" altLang="zh-CN" sz="2400" b="1" dirty="0">
                <a:solidFill>
                  <a:srgbClr val="000000"/>
                </a:solidFill>
                <a:latin typeface="FrutigerLTStd-Bold"/>
              </a:rPr>
              <a:t> patients </a:t>
            </a:r>
            <a:endParaRPr lang="zh-CN" altLang="en-US" sz="2400" dirty="0"/>
          </a:p>
        </p:txBody>
      </p:sp>
    </p:spTree>
    <p:extLst>
      <p:ext uri="{BB962C8B-B14F-4D97-AF65-F5344CB8AC3E}">
        <p14:creationId xmlns:p14="http://schemas.microsoft.com/office/powerpoint/2010/main" val="33395841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1618" name="Picture 2" descr="figure_10_0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7878" y="1999544"/>
            <a:ext cx="6310321" cy="43850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6760464" y="2033128"/>
            <a:ext cx="5044440" cy="3970318"/>
          </a:xfrm>
          <a:prstGeom prst="rect">
            <a:avLst/>
          </a:prstGeom>
        </p:spPr>
        <p:txBody>
          <a:bodyPr wrap="square">
            <a:spAutoFit/>
          </a:bodyPr>
          <a:lstStyle/>
          <a:p>
            <a:r>
              <a:rPr lang="en-US" altLang="zh-CN" dirty="0" smtClean="0">
                <a:latin typeface="FrutigerLTStd-Light"/>
              </a:rPr>
              <a:t>The </a:t>
            </a:r>
            <a:r>
              <a:rPr lang="en-US" altLang="zh-CN" dirty="0">
                <a:latin typeface="FrutigerLTStd-Light"/>
              </a:rPr>
              <a:t>ability of human </a:t>
            </a:r>
            <a:r>
              <a:rPr lang="en-US" altLang="zh-CN" dirty="0" smtClean="0">
                <a:latin typeface="FrutigerLTStd-Light"/>
              </a:rPr>
              <a:t>fibroblasts</a:t>
            </a:r>
            <a:r>
              <a:rPr lang="zh-CN" altLang="en-US" dirty="0" smtClean="0">
                <a:latin typeface="FrutigerLTStd-Light"/>
              </a:rPr>
              <a:t> </a:t>
            </a:r>
            <a:r>
              <a:rPr lang="en-US" altLang="zh-CN" dirty="0" smtClean="0">
                <a:latin typeface="FrutigerLTStd-Light"/>
              </a:rPr>
              <a:t>to </a:t>
            </a:r>
            <a:r>
              <a:rPr lang="en-US" altLang="zh-CN" dirty="0">
                <a:latin typeface="FrutigerLTStd-Light"/>
              </a:rPr>
              <a:t>proliferate in culture was gauged </a:t>
            </a:r>
            <a:r>
              <a:rPr lang="en-US" altLang="zh-CN" dirty="0" smtClean="0">
                <a:latin typeface="FrutigerLTStd-Light"/>
              </a:rPr>
              <a:t>in</a:t>
            </a:r>
            <a:r>
              <a:rPr lang="zh-CN" altLang="en-US" dirty="0" smtClean="0">
                <a:latin typeface="FrutigerLTStd-Light"/>
              </a:rPr>
              <a:t> </a:t>
            </a:r>
            <a:r>
              <a:rPr lang="en-US" altLang="zh-CN" u="sng" dirty="0" smtClean="0">
                <a:solidFill>
                  <a:srgbClr val="FF0000"/>
                </a:solidFill>
                <a:latin typeface="FrutigerLTStd-Light"/>
              </a:rPr>
              <a:t>Leonard </a:t>
            </a:r>
            <a:r>
              <a:rPr lang="en-US" altLang="zh-CN" u="sng" dirty="0" err="1">
                <a:solidFill>
                  <a:srgbClr val="FF0000"/>
                </a:solidFill>
                <a:latin typeface="FrutigerLTStd-Light"/>
              </a:rPr>
              <a:t>Hayflick</a:t>
            </a:r>
            <a:r>
              <a:rPr lang="en-US" altLang="zh-CN" dirty="0" err="1">
                <a:latin typeface="FrutigerLTStd-Light"/>
              </a:rPr>
              <a:t>’s</a:t>
            </a:r>
            <a:r>
              <a:rPr lang="en-US" altLang="zh-CN" dirty="0">
                <a:latin typeface="FrutigerLTStd-Light"/>
              </a:rPr>
              <a:t> work by counting </a:t>
            </a:r>
            <a:r>
              <a:rPr lang="en-US" altLang="zh-CN" dirty="0" smtClean="0">
                <a:latin typeface="FrutigerLTStd-Light"/>
              </a:rPr>
              <a:t>the</a:t>
            </a:r>
            <a:r>
              <a:rPr lang="zh-CN" altLang="en-US" dirty="0" smtClean="0">
                <a:latin typeface="FrutigerLTStd-Light"/>
              </a:rPr>
              <a:t> </a:t>
            </a:r>
            <a:r>
              <a:rPr lang="en-US" altLang="zh-CN" dirty="0" smtClean="0">
                <a:latin typeface="FrutigerLTStd-Light"/>
              </a:rPr>
              <a:t>number </a:t>
            </a:r>
            <a:r>
              <a:rPr lang="en-US" altLang="zh-CN" dirty="0">
                <a:latin typeface="FrutigerLTStd-Light"/>
              </a:rPr>
              <a:t>of times that the </a:t>
            </a:r>
            <a:r>
              <a:rPr lang="en-US" altLang="zh-CN" dirty="0" smtClean="0">
                <a:latin typeface="FrutigerLTStd-Light"/>
              </a:rPr>
              <a:t>population</a:t>
            </a:r>
            <a:r>
              <a:rPr lang="zh-CN" altLang="en-US" dirty="0" smtClean="0">
                <a:latin typeface="FrutigerLTStd-Light"/>
              </a:rPr>
              <a:t> </a:t>
            </a:r>
            <a:r>
              <a:rPr lang="en-US" altLang="zh-CN" dirty="0" smtClean="0">
                <a:latin typeface="FrutigerLTStd-Light"/>
              </a:rPr>
              <a:t>of </a:t>
            </a:r>
            <a:r>
              <a:rPr lang="en-US" altLang="zh-CN" dirty="0">
                <a:latin typeface="FrutigerLTStd-Light"/>
              </a:rPr>
              <a:t>cells had doubled (</a:t>
            </a:r>
            <a:r>
              <a:rPr lang="en-US" altLang="zh-CN" i="1" dirty="0">
                <a:latin typeface="FrutigerLTStd-LightItalic"/>
              </a:rPr>
              <a:t>ordinate</a:t>
            </a:r>
            <a:r>
              <a:rPr lang="en-US" altLang="zh-CN" dirty="0">
                <a:latin typeface="FrutigerLTStd-Light"/>
              </a:rPr>
              <a:t>). As </a:t>
            </a:r>
            <a:r>
              <a:rPr lang="en-US" altLang="zh-CN" dirty="0" smtClean="0">
                <a:latin typeface="FrutigerLTStd-Light"/>
              </a:rPr>
              <a:t>is</a:t>
            </a:r>
            <a:r>
              <a:rPr lang="zh-CN" altLang="en-US" dirty="0" smtClean="0">
                <a:latin typeface="FrutigerLTStd-Light"/>
              </a:rPr>
              <a:t> </a:t>
            </a:r>
            <a:r>
              <a:rPr lang="en-US" altLang="zh-CN" dirty="0" smtClean="0">
                <a:latin typeface="FrutigerLTStd-Light"/>
              </a:rPr>
              <a:t>apparent</a:t>
            </a:r>
            <a:r>
              <a:rPr lang="en-US" altLang="zh-CN" dirty="0">
                <a:latin typeface="FrutigerLTStd-Light"/>
              </a:rPr>
              <a:t>, these cells, beginning </a:t>
            </a:r>
            <a:r>
              <a:rPr lang="en-US" altLang="zh-CN" dirty="0" smtClean="0">
                <a:latin typeface="FrutigerLTStd-Light"/>
              </a:rPr>
              <a:t>soon</a:t>
            </a:r>
            <a:r>
              <a:rPr lang="zh-CN" altLang="en-US" dirty="0" smtClean="0">
                <a:latin typeface="FrutigerLTStd-Light"/>
              </a:rPr>
              <a:t> </a:t>
            </a:r>
            <a:r>
              <a:rPr lang="en-US" altLang="zh-CN" dirty="0" smtClean="0">
                <a:latin typeface="FrutigerLTStd-Light"/>
              </a:rPr>
              <a:t>after </a:t>
            </a:r>
            <a:r>
              <a:rPr lang="en-US" altLang="zh-CN" dirty="0" err="1">
                <a:latin typeface="FrutigerLTStd-Light"/>
              </a:rPr>
              <a:t>explantation</a:t>
            </a:r>
            <a:r>
              <a:rPr lang="en-US" altLang="zh-CN" dirty="0">
                <a:latin typeface="FrutigerLTStd-Light"/>
              </a:rPr>
              <a:t> from living tissue </a:t>
            </a:r>
            <a:r>
              <a:rPr lang="en-US" altLang="zh-CN" dirty="0" smtClean="0">
                <a:latin typeface="FrutigerLTStd-Light"/>
              </a:rPr>
              <a:t>into</a:t>
            </a:r>
            <a:r>
              <a:rPr lang="zh-CN" altLang="en-US" dirty="0" smtClean="0">
                <a:latin typeface="FrutigerLTStd-Light"/>
              </a:rPr>
              <a:t> </a:t>
            </a:r>
            <a:r>
              <a:rPr lang="en-US" altLang="zh-CN" dirty="0" smtClean="0">
                <a:latin typeface="FrutigerLTStd-Light"/>
              </a:rPr>
              <a:t>culture </a:t>
            </a:r>
            <a:r>
              <a:rPr lang="en-US" altLang="zh-CN" dirty="0">
                <a:latin typeface="FrutigerLTStd-Light"/>
              </a:rPr>
              <a:t>(phase I), were able to </a:t>
            </a:r>
            <a:r>
              <a:rPr lang="en-US" altLang="zh-CN" dirty="0" smtClean="0">
                <a:latin typeface="FrutigerLTStd-Light"/>
              </a:rPr>
              <a:t>proliferate</a:t>
            </a:r>
            <a:r>
              <a:rPr lang="zh-CN" altLang="en-US" dirty="0" smtClean="0">
                <a:latin typeface="FrutigerLTStd-Light"/>
              </a:rPr>
              <a:t> </a:t>
            </a:r>
            <a:r>
              <a:rPr lang="en-US" altLang="zh-CN" dirty="0" smtClean="0">
                <a:latin typeface="FrutigerLTStd-Light"/>
              </a:rPr>
              <a:t>robustly </a:t>
            </a:r>
            <a:r>
              <a:rPr lang="en-US" altLang="zh-CN" dirty="0">
                <a:latin typeface="FrutigerLTStd-Light"/>
              </a:rPr>
              <a:t>for about 60 doublings (</a:t>
            </a:r>
            <a:r>
              <a:rPr lang="en-US" altLang="zh-CN" dirty="0" smtClean="0">
                <a:latin typeface="FrutigerLTStd-Light"/>
              </a:rPr>
              <a:t>phase</a:t>
            </a:r>
            <a:r>
              <a:rPr lang="zh-CN" altLang="en-US" dirty="0" smtClean="0">
                <a:latin typeface="FrutigerLTStd-Light"/>
              </a:rPr>
              <a:t> </a:t>
            </a:r>
            <a:r>
              <a:rPr lang="en-US" altLang="zh-CN" dirty="0" smtClean="0">
                <a:latin typeface="FrutigerLTStd-Light"/>
              </a:rPr>
              <a:t>II</a:t>
            </a:r>
            <a:r>
              <a:rPr lang="en-US" altLang="zh-CN" dirty="0">
                <a:latin typeface="FrutigerLTStd-Light"/>
              </a:rPr>
              <a:t>) before entering into </a:t>
            </a:r>
            <a:r>
              <a:rPr lang="en-US" altLang="zh-CN" dirty="0" smtClean="0">
                <a:latin typeface="FrutigerLTStd-Light"/>
              </a:rPr>
              <a:t>senescence</a:t>
            </a:r>
            <a:r>
              <a:rPr lang="zh-CN" altLang="en-US" dirty="0" smtClean="0">
                <a:latin typeface="FrutigerLTStd-Light"/>
              </a:rPr>
              <a:t> </a:t>
            </a:r>
            <a:r>
              <a:rPr lang="en-US" altLang="zh-CN" dirty="0" smtClean="0">
                <a:latin typeface="FrutigerLTStd-Light"/>
              </a:rPr>
              <a:t>(phase </a:t>
            </a:r>
            <a:r>
              <a:rPr lang="en-US" altLang="zh-CN" dirty="0">
                <a:latin typeface="FrutigerLTStd-Light"/>
              </a:rPr>
              <a:t>III), in which state they </a:t>
            </a:r>
            <a:r>
              <a:rPr lang="en-US" altLang="zh-CN" dirty="0" smtClean="0">
                <a:latin typeface="FrutigerLTStd-Light"/>
              </a:rPr>
              <a:t>could</a:t>
            </a:r>
            <a:r>
              <a:rPr lang="zh-CN" altLang="en-US" dirty="0" smtClean="0">
                <a:latin typeface="FrutigerLTStd-Light"/>
              </a:rPr>
              <a:t> </a:t>
            </a:r>
            <a:r>
              <a:rPr lang="en-US" altLang="zh-CN" dirty="0" smtClean="0">
                <a:latin typeface="FrutigerLTStd-Light"/>
              </a:rPr>
              <a:t>remain </a:t>
            </a:r>
            <a:r>
              <a:rPr lang="en-US" altLang="zh-CN" dirty="0">
                <a:latin typeface="FrutigerLTStd-Light"/>
              </a:rPr>
              <a:t>viable but </a:t>
            </a:r>
            <a:r>
              <a:rPr lang="en-US" altLang="zh-CN" dirty="0" err="1">
                <a:latin typeface="FrutigerLTStd-Light"/>
              </a:rPr>
              <a:t>nonproliferating</a:t>
            </a:r>
            <a:r>
              <a:rPr lang="en-US" altLang="zh-CN" dirty="0">
                <a:latin typeface="FrutigerLTStd-Light"/>
              </a:rPr>
              <a:t>; </a:t>
            </a:r>
            <a:r>
              <a:rPr lang="en-US" altLang="zh-CN" dirty="0" smtClean="0">
                <a:latin typeface="FrutigerLTStd-Light"/>
              </a:rPr>
              <a:t>such</a:t>
            </a:r>
            <a:r>
              <a:rPr lang="zh-CN" altLang="en-US" dirty="0" smtClean="0">
                <a:latin typeface="FrutigerLTStd-Light"/>
              </a:rPr>
              <a:t> </a:t>
            </a:r>
            <a:r>
              <a:rPr lang="en-US" altLang="zh-CN" dirty="0" smtClean="0">
                <a:latin typeface="FrutigerLTStd-Light"/>
              </a:rPr>
              <a:t>senescent </a:t>
            </a:r>
            <a:r>
              <a:rPr lang="en-US" altLang="zh-CN" dirty="0">
                <a:latin typeface="FrutigerLTStd-Light"/>
              </a:rPr>
              <a:t>cells could remain viable for </a:t>
            </a:r>
            <a:r>
              <a:rPr lang="en-US" altLang="zh-CN" dirty="0" smtClean="0">
                <a:latin typeface="FrutigerLTStd-Light"/>
              </a:rPr>
              <a:t>as</a:t>
            </a:r>
            <a:r>
              <a:rPr lang="zh-CN" altLang="en-US" dirty="0" smtClean="0">
                <a:latin typeface="FrutigerLTStd-Light"/>
              </a:rPr>
              <a:t> </a:t>
            </a:r>
            <a:r>
              <a:rPr lang="en-US" altLang="zh-CN" dirty="0" smtClean="0">
                <a:latin typeface="FrutigerLTStd-Light"/>
              </a:rPr>
              <a:t>long </a:t>
            </a:r>
            <a:r>
              <a:rPr lang="en-US" altLang="zh-CN" dirty="0">
                <a:latin typeface="FrutigerLTStd-Light"/>
              </a:rPr>
              <a:t>as a year.</a:t>
            </a:r>
            <a:endParaRPr lang="zh-CN" altLang="en-US" dirty="0"/>
          </a:p>
        </p:txBody>
      </p:sp>
      <p:sp>
        <p:nvSpPr>
          <p:cNvPr id="4" name="Rectangle 3"/>
          <p:cNvSpPr/>
          <p:nvPr/>
        </p:nvSpPr>
        <p:spPr>
          <a:xfrm>
            <a:off x="1831848" y="260711"/>
            <a:ext cx="8823960" cy="954107"/>
          </a:xfrm>
          <a:prstGeom prst="rect">
            <a:avLst/>
          </a:prstGeom>
        </p:spPr>
        <p:txBody>
          <a:bodyPr wrap="square">
            <a:spAutoFit/>
          </a:bodyPr>
          <a:lstStyle/>
          <a:p>
            <a:pPr algn="ctr"/>
            <a:r>
              <a:rPr lang="en-US" altLang="zh-CN" sz="2800" b="1" dirty="0">
                <a:solidFill>
                  <a:srgbClr val="1271FF"/>
                </a:solidFill>
                <a:latin typeface="FrutigerLTStd-Bold"/>
              </a:rPr>
              <a:t>Figure 10.2 </a:t>
            </a:r>
            <a:r>
              <a:rPr lang="en-US" altLang="zh-CN" sz="2800" b="1" dirty="0">
                <a:solidFill>
                  <a:srgbClr val="000000"/>
                </a:solidFill>
                <a:latin typeface="FrutigerLTStd-Bold"/>
              </a:rPr>
              <a:t>The proliferative </a:t>
            </a:r>
            <a:r>
              <a:rPr lang="en-US" altLang="zh-CN" sz="2800" b="1" dirty="0" smtClean="0">
                <a:solidFill>
                  <a:srgbClr val="000000"/>
                </a:solidFill>
                <a:latin typeface="FrutigerLTStd-Bold"/>
              </a:rPr>
              <a:t>capacity of </a:t>
            </a:r>
            <a:r>
              <a:rPr lang="en-US" altLang="zh-CN" sz="2800" b="1" dirty="0">
                <a:solidFill>
                  <a:srgbClr val="000000"/>
                </a:solidFill>
                <a:latin typeface="FrutigerLTStd-Bold"/>
              </a:rPr>
              <a:t>cells passaged extensively </a:t>
            </a:r>
            <a:r>
              <a:rPr lang="en-US" altLang="zh-CN" sz="2800" b="1" dirty="0" smtClean="0">
                <a:solidFill>
                  <a:srgbClr val="000000"/>
                </a:solidFill>
                <a:latin typeface="FrutigerLTStd-Bold"/>
              </a:rPr>
              <a:t>in culture</a:t>
            </a:r>
            <a:endParaRPr lang="zh-CN" altLang="en-US" sz="2800" dirty="0"/>
          </a:p>
        </p:txBody>
      </p:sp>
    </p:spTree>
    <p:extLst>
      <p:ext uri="{BB962C8B-B14F-4D97-AF65-F5344CB8AC3E}">
        <p14:creationId xmlns:p14="http://schemas.microsoft.com/office/powerpoint/2010/main" val="2184204401"/>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036320" y="706499"/>
            <a:ext cx="10238232" cy="3693319"/>
          </a:xfrm>
          <a:prstGeom prst="rect">
            <a:avLst/>
          </a:prstGeom>
        </p:spPr>
        <p:txBody>
          <a:bodyPr wrap="square">
            <a:spAutoFit/>
          </a:bodyPr>
          <a:lstStyle/>
          <a:p>
            <a:r>
              <a:rPr lang="en-US" altLang="zh-CN" b="1" dirty="0">
                <a:solidFill>
                  <a:srgbClr val="1271FF"/>
                </a:solidFill>
                <a:latin typeface="UtopiaStd-Bold"/>
              </a:rPr>
              <a:t>Sidebar 10.9 </a:t>
            </a:r>
            <a:r>
              <a:rPr lang="en-US" altLang="zh-CN" b="1" dirty="0">
                <a:solidFill>
                  <a:srgbClr val="000000"/>
                </a:solidFill>
                <a:latin typeface="UtopiaStd-Bold"/>
              </a:rPr>
              <a:t>Telomere collapse may contribute to cancer </a:t>
            </a:r>
            <a:r>
              <a:rPr lang="en-US" altLang="zh-CN" b="1" dirty="0" smtClean="0">
                <a:solidFill>
                  <a:srgbClr val="000000"/>
                </a:solidFill>
                <a:latin typeface="UtopiaStd-Bold"/>
              </a:rPr>
              <a:t>in</a:t>
            </a:r>
            <a:r>
              <a:rPr lang="zh-CN" altLang="en-US" b="1" dirty="0" smtClean="0">
                <a:solidFill>
                  <a:srgbClr val="000000"/>
                </a:solidFill>
                <a:latin typeface="UtopiaStd-Bold"/>
              </a:rPr>
              <a:t> </a:t>
            </a:r>
            <a:r>
              <a:rPr lang="en-US" altLang="zh-CN" b="1" dirty="0" smtClean="0">
                <a:solidFill>
                  <a:srgbClr val="000000"/>
                </a:solidFill>
                <a:latin typeface="UtopiaStd-Bold"/>
              </a:rPr>
              <a:t>organs </a:t>
            </a:r>
            <a:r>
              <a:rPr lang="en-US" altLang="zh-CN" b="1" dirty="0">
                <a:solidFill>
                  <a:srgbClr val="000000"/>
                </a:solidFill>
                <a:latin typeface="UtopiaStd-Bold"/>
              </a:rPr>
              <a:t>affected by chronic inflammation </a:t>
            </a:r>
            <a:r>
              <a:rPr lang="en-US" altLang="zh-CN" dirty="0">
                <a:solidFill>
                  <a:srgbClr val="000000"/>
                </a:solidFill>
                <a:latin typeface="UtopiaStd-Regular"/>
              </a:rPr>
              <a:t>In Chapter 11, </a:t>
            </a:r>
            <a:r>
              <a:rPr lang="en-US" altLang="zh-CN" dirty="0" smtClean="0">
                <a:solidFill>
                  <a:srgbClr val="000000"/>
                </a:solidFill>
                <a:latin typeface="UtopiaStd-Regular"/>
              </a:rPr>
              <a:t>we</a:t>
            </a:r>
            <a:r>
              <a:rPr lang="zh-CN" altLang="en-US" dirty="0" smtClean="0">
                <a:solidFill>
                  <a:srgbClr val="000000"/>
                </a:solidFill>
                <a:latin typeface="UtopiaStd-Regular"/>
              </a:rPr>
              <a:t> </a:t>
            </a:r>
            <a:r>
              <a:rPr lang="en-US" altLang="zh-CN" dirty="0" smtClean="0">
                <a:solidFill>
                  <a:srgbClr val="000000"/>
                </a:solidFill>
                <a:latin typeface="UtopiaStd-Regular"/>
              </a:rPr>
              <a:t>will </a:t>
            </a:r>
            <a:r>
              <a:rPr lang="en-US" altLang="zh-CN" dirty="0">
                <a:solidFill>
                  <a:srgbClr val="000000"/>
                </a:solidFill>
                <a:latin typeface="UtopiaStd-Regular"/>
              </a:rPr>
              <a:t>read about a number of human tumors arising in </a:t>
            </a:r>
            <a:r>
              <a:rPr lang="en-US" altLang="zh-CN" dirty="0" smtClean="0">
                <a:solidFill>
                  <a:srgbClr val="000000"/>
                </a:solidFill>
                <a:latin typeface="UtopiaStd-Regular"/>
              </a:rPr>
              <a:t>tissues</a:t>
            </a:r>
            <a:r>
              <a:rPr lang="zh-CN" altLang="en-US" dirty="0" smtClean="0">
                <a:solidFill>
                  <a:srgbClr val="000000"/>
                </a:solidFill>
                <a:latin typeface="UtopiaStd-Regular"/>
              </a:rPr>
              <a:t> </a:t>
            </a:r>
            <a:r>
              <a:rPr lang="en-US" altLang="zh-CN" dirty="0" smtClean="0">
                <a:solidFill>
                  <a:srgbClr val="000000"/>
                </a:solidFill>
                <a:latin typeface="UtopiaStd-Regular"/>
              </a:rPr>
              <a:t>that </a:t>
            </a:r>
            <a:r>
              <a:rPr lang="en-US" altLang="zh-CN" dirty="0">
                <a:solidFill>
                  <a:srgbClr val="000000"/>
                </a:solidFill>
                <a:latin typeface="UtopiaStd-Regular"/>
              </a:rPr>
              <a:t>suffer continuous loss of cells due to chronic </a:t>
            </a:r>
            <a:r>
              <a:rPr lang="en-US" altLang="zh-CN" dirty="0" smtClean="0">
                <a:solidFill>
                  <a:srgbClr val="000000"/>
                </a:solidFill>
                <a:latin typeface="UtopiaStd-Regular"/>
              </a:rPr>
              <a:t>infections</a:t>
            </a:r>
            <a:r>
              <a:rPr lang="zh-CN" altLang="en-US" dirty="0" smtClean="0">
                <a:solidFill>
                  <a:srgbClr val="000000"/>
                </a:solidFill>
                <a:latin typeface="UtopiaStd-Regular"/>
              </a:rPr>
              <a:t> </a:t>
            </a:r>
            <a:r>
              <a:rPr lang="en-US" altLang="zh-CN" dirty="0" smtClean="0">
                <a:solidFill>
                  <a:srgbClr val="000000"/>
                </a:solidFill>
                <a:latin typeface="UtopiaStd-Regular"/>
              </a:rPr>
              <a:t>or </a:t>
            </a:r>
            <a:r>
              <a:rPr lang="en-US" altLang="zh-CN" dirty="0">
                <a:solidFill>
                  <a:srgbClr val="000000"/>
                </a:solidFill>
                <a:latin typeface="UtopiaStd-Regular"/>
              </a:rPr>
              <a:t>inflammation. Such ongoing attrition of cells, which </a:t>
            </a:r>
            <a:r>
              <a:rPr lang="en-US" altLang="zh-CN" dirty="0" smtClean="0">
                <a:solidFill>
                  <a:srgbClr val="000000"/>
                </a:solidFill>
                <a:latin typeface="UtopiaStd-Regular"/>
              </a:rPr>
              <a:t>may</a:t>
            </a:r>
            <a:r>
              <a:rPr lang="zh-CN" altLang="en-US" dirty="0" smtClean="0">
                <a:solidFill>
                  <a:srgbClr val="000000"/>
                </a:solidFill>
                <a:latin typeface="UtopiaStd-Regular"/>
              </a:rPr>
              <a:t> </a:t>
            </a:r>
            <a:r>
              <a:rPr lang="en-US" altLang="zh-CN" dirty="0" smtClean="0">
                <a:solidFill>
                  <a:srgbClr val="000000"/>
                </a:solidFill>
                <a:latin typeface="UtopiaStd-Regular"/>
              </a:rPr>
              <a:t>occur </a:t>
            </a:r>
            <a:r>
              <a:rPr lang="en-US" altLang="zh-CN" dirty="0">
                <a:solidFill>
                  <a:srgbClr val="000000"/>
                </a:solidFill>
                <a:latin typeface="UtopiaStd-Regular"/>
              </a:rPr>
              <a:t>over a period of decades, occurs in tissues affected </a:t>
            </a:r>
            <a:r>
              <a:rPr lang="en-US" altLang="zh-CN" dirty="0" smtClean="0">
                <a:solidFill>
                  <a:srgbClr val="000000"/>
                </a:solidFill>
                <a:latin typeface="UtopiaStd-Regular"/>
              </a:rPr>
              <a:t>by,</a:t>
            </a:r>
            <a:r>
              <a:rPr lang="zh-CN" altLang="en-US" dirty="0" smtClean="0">
                <a:solidFill>
                  <a:srgbClr val="000000"/>
                </a:solidFill>
                <a:latin typeface="UtopiaStd-Regular"/>
              </a:rPr>
              <a:t> </a:t>
            </a:r>
            <a:r>
              <a:rPr lang="en-US" altLang="zh-CN" dirty="0" smtClean="0">
                <a:solidFill>
                  <a:srgbClr val="000000"/>
                </a:solidFill>
                <a:latin typeface="UtopiaStd-Regular"/>
              </a:rPr>
              <a:t>for </a:t>
            </a:r>
            <a:r>
              <a:rPr lang="en-US" altLang="zh-CN" dirty="0">
                <a:solidFill>
                  <a:srgbClr val="000000"/>
                </a:solidFill>
                <a:latin typeface="UtopiaStd-Regular"/>
              </a:rPr>
              <a:t>example, ulcerative colitis, Barrett’s esophagus, and </a:t>
            </a:r>
            <a:r>
              <a:rPr lang="en-US" altLang="zh-CN" dirty="0" smtClean="0">
                <a:solidFill>
                  <a:srgbClr val="000000"/>
                </a:solidFill>
                <a:latin typeface="UtopiaStd-Regular"/>
              </a:rPr>
              <a:t>hepatitis</a:t>
            </a:r>
            <a:r>
              <a:rPr lang="zh-CN" altLang="en-US" dirty="0" smtClean="0">
                <a:solidFill>
                  <a:srgbClr val="000000"/>
                </a:solidFill>
                <a:latin typeface="UtopiaStd-Regular"/>
              </a:rPr>
              <a:t> </a:t>
            </a:r>
            <a:r>
              <a:rPr lang="en-US" altLang="zh-CN" dirty="0" smtClean="0">
                <a:solidFill>
                  <a:srgbClr val="000000"/>
                </a:solidFill>
                <a:latin typeface="UtopiaStd-Regular"/>
              </a:rPr>
              <a:t>B </a:t>
            </a:r>
            <a:r>
              <a:rPr lang="en-US" altLang="zh-CN" dirty="0">
                <a:solidFill>
                  <a:srgbClr val="000000"/>
                </a:solidFill>
                <a:latin typeface="UtopiaStd-Regular"/>
              </a:rPr>
              <a:t>or C virus infection. In response to losses of </a:t>
            </a:r>
            <a:r>
              <a:rPr lang="en-US" altLang="zh-CN" dirty="0" smtClean="0">
                <a:solidFill>
                  <a:srgbClr val="000000"/>
                </a:solidFill>
                <a:latin typeface="UtopiaStd-Regular"/>
              </a:rPr>
              <a:t>differentiated</a:t>
            </a:r>
            <a:r>
              <a:rPr lang="zh-CN" altLang="en-US" dirty="0" smtClean="0">
                <a:solidFill>
                  <a:srgbClr val="000000"/>
                </a:solidFill>
                <a:latin typeface="UtopiaStd-Regular"/>
              </a:rPr>
              <a:t> </a:t>
            </a:r>
            <a:r>
              <a:rPr lang="en-US" altLang="zh-CN" dirty="0" smtClean="0">
                <a:solidFill>
                  <a:srgbClr val="000000"/>
                </a:solidFill>
                <a:latin typeface="UtopiaStd-Regular"/>
              </a:rPr>
              <a:t>cells</a:t>
            </a:r>
            <a:r>
              <a:rPr lang="en-US" altLang="zh-CN" dirty="0">
                <a:solidFill>
                  <a:srgbClr val="000000"/>
                </a:solidFill>
                <a:latin typeface="UtopiaStd-Regular"/>
              </a:rPr>
              <a:t>, the stem cells in these tissues are continually </a:t>
            </a:r>
            <a:r>
              <a:rPr lang="en-US" altLang="zh-CN" dirty="0" smtClean="0">
                <a:solidFill>
                  <a:srgbClr val="000000"/>
                </a:solidFill>
                <a:latin typeface="UtopiaStd-Regular"/>
              </a:rPr>
              <a:t>producing</a:t>
            </a:r>
            <a:r>
              <a:rPr lang="zh-CN" altLang="en-US" dirty="0" smtClean="0">
                <a:solidFill>
                  <a:srgbClr val="000000"/>
                </a:solidFill>
                <a:latin typeface="UtopiaStd-Regular"/>
              </a:rPr>
              <a:t> </a:t>
            </a:r>
            <a:r>
              <a:rPr lang="en-US" altLang="zh-CN" dirty="0" smtClean="0">
                <a:solidFill>
                  <a:srgbClr val="000000"/>
                </a:solidFill>
                <a:latin typeface="UtopiaStd-Regular"/>
              </a:rPr>
              <a:t>replacements </a:t>
            </a:r>
            <a:r>
              <a:rPr lang="en-US" altLang="zh-CN" dirty="0">
                <a:solidFill>
                  <a:srgbClr val="000000"/>
                </a:solidFill>
                <a:latin typeface="UtopiaStd-Regular"/>
              </a:rPr>
              <a:t>to ensure maintenance of tissue functions. </a:t>
            </a:r>
            <a:r>
              <a:rPr lang="en-US" altLang="zh-CN" u="sng" dirty="0" smtClean="0">
                <a:solidFill>
                  <a:srgbClr val="FF0000"/>
                </a:solidFill>
                <a:latin typeface="UtopiaStd-Regular"/>
              </a:rPr>
              <a:t>These</a:t>
            </a:r>
            <a:r>
              <a:rPr lang="zh-CN" altLang="en-US" u="sng" dirty="0" smtClean="0">
                <a:solidFill>
                  <a:srgbClr val="FF0000"/>
                </a:solidFill>
                <a:latin typeface="UtopiaStd-Regular"/>
              </a:rPr>
              <a:t> </a:t>
            </a:r>
            <a:r>
              <a:rPr lang="en-US" altLang="zh-CN" u="sng" dirty="0" smtClean="0">
                <a:solidFill>
                  <a:srgbClr val="FF0000"/>
                </a:solidFill>
                <a:latin typeface="UtopiaStd-Regular"/>
              </a:rPr>
              <a:t>stem </a:t>
            </a:r>
            <a:r>
              <a:rPr lang="en-US" altLang="zh-CN" u="sng" dirty="0">
                <a:solidFill>
                  <a:srgbClr val="FF0000"/>
                </a:solidFill>
                <a:latin typeface="UtopiaStd-Regular"/>
              </a:rPr>
              <a:t>cells are therefore forced to pass through many </a:t>
            </a:r>
            <a:r>
              <a:rPr lang="en-US" altLang="zh-CN" u="sng" dirty="0" smtClean="0">
                <a:solidFill>
                  <a:srgbClr val="FF0000"/>
                </a:solidFill>
                <a:latin typeface="UtopiaStd-Regular"/>
              </a:rPr>
              <a:t>more</a:t>
            </a:r>
            <a:r>
              <a:rPr lang="zh-CN" altLang="en-US" u="sng" dirty="0" smtClean="0">
                <a:solidFill>
                  <a:srgbClr val="FF0000"/>
                </a:solidFill>
                <a:latin typeface="UtopiaStd-Regular"/>
              </a:rPr>
              <a:t> </a:t>
            </a:r>
            <a:r>
              <a:rPr lang="en-US" altLang="zh-CN" u="sng" dirty="0" smtClean="0">
                <a:solidFill>
                  <a:srgbClr val="FF0000"/>
                </a:solidFill>
                <a:latin typeface="UtopiaStd-Regular"/>
              </a:rPr>
              <a:t>cycles </a:t>
            </a:r>
            <a:r>
              <a:rPr lang="en-US" altLang="zh-CN" u="sng" dirty="0">
                <a:solidFill>
                  <a:srgbClr val="FF0000"/>
                </a:solidFill>
                <a:latin typeface="UtopiaStd-Regular"/>
              </a:rPr>
              <a:t>of growth and division than are the corresponding </a:t>
            </a:r>
            <a:r>
              <a:rPr lang="en-US" altLang="zh-CN" u="sng" dirty="0" smtClean="0">
                <a:solidFill>
                  <a:srgbClr val="FF0000"/>
                </a:solidFill>
                <a:latin typeface="UtopiaStd-Regular"/>
              </a:rPr>
              <a:t>stem</a:t>
            </a:r>
            <a:r>
              <a:rPr lang="zh-CN" altLang="en-US" u="sng" dirty="0" smtClean="0">
                <a:solidFill>
                  <a:srgbClr val="FF0000"/>
                </a:solidFill>
                <a:latin typeface="UtopiaStd-Regular"/>
              </a:rPr>
              <a:t> </a:t>
            </a:r>
            <a:r>
              <a:rPr lang="en-US" altLang="zh-CN" u="sng" dirty="0" smtClean="0">
                <a:solidFill>
                  <a:srgbClr val="FF0000"/>
                </a:solidFill>
                <a:latin typeface="UtopiaStd-Regular"/>
              </a:rPr>
              <a:t>cells </a:t>
            </a:r>
            <a:r>
              <a:rPr lang="en-US" altLang="zh-CN" u="sng" dirty="0">
                <a:solidFill>
                  <a:srgbClr val="FF0000"/>
                </a:solidFill>
                <a:latin typeface="UtopiaStd-Regular"/>
              </a:rPr>
              <a:t>of normal tissues. </a:t>
            </a:r>
            <a:r>
              <a:rPr lang="en-US" altLang="zh-CN" dirty="0">
                <a:solidFill>
                  <a:srgbClr val="000000"/>
                </a:solidFill>
                <a:latin typeface="UtopiaStd-Regular"/>
              </a:rPr>
              <a:t>The resulting repeated cell cycles </a:t>
            </a:r>
            <a:r>
              <a:rPr lang="en-US" altLang="zh-CN" dirty="0" smtClean="0">
                <a:solidFill>
                  <a:srgbClr val="000000"/>
                </a:solidFill>
                <a:latin typeface="UtopiaStd-Regular"/>
              </a:rPr>
              <a:t>may</a:t>
            </a:r>
            <a:r>
              <a:rPr lang="zh-CN" altLang="en-US" dirty="0" smtClean="0">
                <a:solidFill>
                  <a:srgbClr val="000000"/>
                </a:solidFill>
                <a:latin typeface="UtopiaStd-Regular"/>
              </a:rPr>
              <a:t> </a:t>
            </a:r>
            <a:r>
              <a:rPr lang="en-US" altLang="zh-CN" dirty="0" smtClean="0">
                <a:solidFill>
                  <a:srgbClr val="000000"/>
                </a:solidFill>
                <a:latin typeface="UtopiaStd-Regular"/>
              </a:rPr>
              <a:t>tax </a:t>
            </a:r>
            <a:r>
              <a:rPr lang="en-US" altLang="zh-CN" dirty="0">
                <a:solidFill>
                  <a:srgbClr val="000000"/>
                </a:solidFill>
                <a:latin typeface="UtopiaStd-Regular"/>
              </a:rPr>
              <a:t>the regenerative powers of the stem cell </a:t>
            </a:r>
            <a:r>
              <a:rPr lang="en-US" altLang="zh-CN" dirty="0" smtClean="0">
                <a:solidFill>
                  <a:srgbClr val="000000"/>
                </a:solidFill>
                <a:latin typeface="UtopiaStd-Regular"/>
              </a:rPr>
              <a:t>pools</a:t>
            </a:r>
            <a:r>
              <a:rPr lang="zh-CN" altLang="en-US" dirty="0" smtClean="0">
                <a:solidFill>
                  <a:srgbClr val="000000"/>
                </a:solidFill>
                <a:latin typeface="UtopiaStd-Regular"/>
              </a:rPr>
              <a:t> </a:t>
            </a:r>
            <a:r>
              <a:rPr lang="en-US" altLang="zh-CN" dirty="0" smtClean="0">
                <a:solidFill>
                  <a:srgbClr val="000000"/>
                </a:solidFill>
                <a:latin typeface="UtopiaStd-Regular"/>
              </a:rPr>
              <a:t>and </a:t>
            </a:r>
            <a:r>
              <a:rPr lang="en-US" altLang="zh-CN" u="sng" dirty="0">
                <a:solidFill>
                  <a:srgbClr val="FF0000"/>
                </a:solidFill>
                <a:latin typeface="UtopiaStd-Regular"/>
              </a:rPr>
              <a:t>lead eventually to telomere collapse, to </a:t>
            </a:r>
            <a:r>
              <a:rPr lang="en-US" altLang="zh-CN" u="sng" dirty="0" smtClean="0">
                <a:solidFill>
                  <a:srgbClr val="FF0000"/>
                </a:solidFill>
                <a:latin typeface="UtopiaStd-Regular"/>
              </a:rPr>
              <a:t>the</a:t>
            </a:r>
            <a:r>
              <a:rPr lang="zh-CN" altLang="en-US" u="sng" dirty="0" smtClean="0">
                <a:solidFill>
                  <a:srgbClr val="FF0000"/>
                </a:solidFill>
                <a:latin typeface="UtopiaStd-Regular"/>
              </a:rPr>
              <a:t> </a:t>
            </a:r>
            <a:r>
              <a:rPr lang="en-US" altLang="zh-CN" u="sng" dirty="0" smtClean="0">
                <a:solidFill>
                  <a:srgbClr val="FF0000"/>
                </a:solidFill>
                <a:latin typeface="UtopiaStd-Regular"/>
              </a:rPr>
              <a:t>triggering </a:t>
            </a:r>
            <a:r>
              <a:rPr lang="en-US" altLang="zh-CN" u="sng" dirty="0">
                <a:solidFill>
                  <a:srgbClr val="FF0000"/>
                </a:solidFill>
                <a:latin typeface="UtopiaStd-Regular"/>
              </a:rPr>
              <a:t>of breakage–fusion–bridge cycles</a:t>
            </a:r>
            <a:r>
              <a:rPr lang="en-US" altLang="zh-CN" dirty="0">
                <a:solidFill>
                  <a:srgbClr val="000000"/>
                </a:solidFill>
                <a:latin typeface="UtopiaStd-Regular"/>
              </a:rPr>
              <a:t>, </a:t>
            </a:r>
            <a:r>
              <a:rPr lang="en-US" altLang="zh-CN" dirty="0" smtClean="0">
                <a:solidFill>
                  <a:srgbClr val="000000"/>
                </a:solidFill>
                <a:latin typeface="UtopiaStd-Regular"/>
              </a:rPr>
              <a:t>and</a:t>
            </a:r>
            <a:r>
              <a:rPr lang="zh-CN" altLang="en-US" dirty="0" smtClean="0">
                <a:solidFill>
                  <a:srgbClr val="000000"/>
                </a:solidFill>
                <a:latin typeface="UtopiaStd-Regular"/>
              </a:rPr>
              <a:t> </a:t>
            </a:r>
            <a:r>
              <a:rPr lang="en-US" altLang="zh-CN" dirty="0" smtClean="0">
                <a:solidFill>
                  <a:srgbClr val="000000"/>
                </a:solidFill>
                <a:latin typeface="UtopiaStd-Regular"/>
              </a:rPr>
              <a:t>to </a:t>
            </a:r>
            <a:r>
              <a:rPr lang="en-US" altLang="zh-CN" dirty="0">
                <a:solidFill>
                  <a:srgbClr val="000000"/>
                </a:solidFill>
                <a:latin typeface="UtopiaStd-Regular"/>
              </a:rPr>
              <a:t>the generation of karyotypes that favor </a:t>
            </a:r>
            <a:r>
              <a:rPr lang="en-US" altLang="zh-CN" dirty="0" smtClean="0">
                <a:solidFill>
                  <a:srgbClr val="000000"/>
                </a:solidFill>
                <a:latin typeface="UtopiaStd-Regular"/>
              </a:rPr>
              <a:t>neoplastic</a:t>
            </a:r>
            <a:r>
              <a:rPr lang="zh-CN" altLang="en-US" dirty="0" smtClean="0">
                <a:solidFill>
                  <a:srgbClr val="000000"/>
                </a:solidFill>
                <a:latin typeface="UtopiaStd-Regular"/>
              </a:rPr>
              <a:t> </a:t>
            </a:r>
            <a:r>
              <a:rPr lang="en-US" altLang="zh-CN" dirty="0" smtClean="0">
                <a:solidFill>
                  <a:srgbClr val="000000"/>
                </a:solidFill>
                <a:latin typeface="UtopiaStd-Regular"/>
              </a:rPr>
              <a:t>cell </a:t>
            </a:r>
            <a:r>
              <a:rPr lang="en-US" altLang="zh-CN" dirty="0">
                <a:solidFill>
                  <a:srgbClr val="000000"/>
                </a:solidFill>
                <a:latin typeface="UtopiaStd-Regular"/>
              </a:rPr>
              <a:t>proliferation.</a:t>
            </a:r>
            <a:endParaRPr lang="zh-CN" altLang="en-US" dirty="0"/>
          </a:p>
        </p:txBody>
      </p:sp>
      <p:sp>
        <p:nvSpPr>
          <p:cNvPr id="4" name="TextBox 3"/>
          <p:cNvSpPr txBox="1"/>
          <p:nvPr/>
        </p:nvSpPr>
        <p:spPr>
          <a:xfrm>
            <a:off x="2167090" y="4884450"/>
            <a:ext cx="7708430" cy="1754326"/>
          </a:xfrm>
          <a:prstGeom prst="rect">
            <a:avLst/>
          </a:prstGeom>
          <a:noFill/>
        </p:spPr>
        <p:txBody>
          <a:bodyPr wrap="square" rtlCol="0">
            <a:spAutoFit/>
          </a:bodyPr>
          <a:lstStyle/>
          <a:p>
            <a:pPr>
              <a:lnSpc>
                <a:spcPct val="150000"/>
              </a:lnSpc>
            </a:pPr>
            <a:r>
              <a:rPr lang="en-US" altLang="zh-CN" sz="2400" b="1" dirty="0" smtClean="0">
                <a:solidFill>
                  <a:srgbClr val="FF0000"/>
                </a:solidFill>
              </a:rPr>
              <a:t>Inflammation </a:t>
            </a:r>
            <a:r>
              <a:rPr lang="en-US" altLang="zh-CN" sz="2400" b="1" dirty="0" smtClean="0">
                <a:sym typeface="Wingdings" panose="05000000000000000000" pitchFamily="2" charset="2"/>
              </a:rPr>
              <a:t></a:t>
            </a:r>
            <a:r>
              <a:rPr lang="en-US" altLang="zh-CN" sz="2400" b="1" dirty="0" smtClean="0">
                <a:solidFill>
                  <a:srgbClr val="FF0000"/>
                </a:solidFill>
                <a:sym typeface="Wingdings" panose="05000000000000000000" pitchFamily="2" charset="2"/>
              </a:rPr>
              <a:t> cell proliferation </a:t>
            </a:r>
            <a:r>
              <a:rPr lang="en-US" altLang="zh-CN" sz="2400" b="1" dirty="0" smtClean="0">
                <a:sym typeface="Wingdings" panose="05000000000000000000" pitchFamily="2" charset="2"/>
              </a:rPr>
              <a:t></a:t>
            </a:r>
            <a:r>
              <a:rPr lang="en-US" altLang="zh-CN" sz="2400" b="1" dirty="0" smtClean="0">
                <a:solidFill>
                  <a:srgbClr val="FF0000"/>
                </a:solidFill>
                <a:sym typeface="Wingdings" panose="05000000000000000000" pitchFamily="2" charset="2"/>
              </a:rPr>
              <a:t> telomere shortening </a:t>
            </a:r>
            <a:r>
              <a:rPr lang="en-US" altLang="zh-CN" sz="2400" b="1" dirty="0" smtClean="0">
                <a:sym typeface="Wingdings" panose="05000000000000000000" pitchFamily="2" charset="2"/>
              </a:rPr>
              <a:t></a:t>
            </a:r>
            <a:r>
              <a:rPr lang="en-US" altLang="zh-CN" sz="2400" b="1" dirty="0" smtClean="0">
                <a:solidFill>
                  <a:srgbClr val="FF0000"/>
                </a:solidFill>
                <a:sym typeface="Wingdings" panose="05000000000000000000" pitchFamily="2" charset="2"/>
              </a:rPr>
              <a:t>BFB cycle </a:t>
            </a:r>
            <a:r>
              <a:rPr lang="en-US" altLang="zh-CN" sz="2400" b="1" dirty="0" smtClean="0">
                <a:sym typeface="Wingdings" panose="05000000000000000000" pitchFamily="2" charset="2"/>
              </a:rPr>
              <a:t></a:t>
            </a:r>
            <a:r>
              <a:rPr lang="en-US" altLang="zh-CN" sz="2400" b="1" dirty="0" smtClean="0">
                <a:solidFill>
                  <a:srgbClr val="FF0000"/>
                </a:solidFill>
                <a:sym typeface="Wingdings" panose="05000000000000000000" pitchFamily="2" charset="2"/>
              </a:rPr>
              <a:t> anaphase bridges </a:t>
            </a:r>
            <a:r>
              <a:rPr lang="en-US" altLang="zh-CN" sz="2400" b="1" dirty="0" smtClean="0">
                <a:sym typeface="Wingdings" panose="05000000000000000000" pitchFamily="2" charset="2"/>
              </a:rPr>
              <a:t></a:t>
            </a:r>
            <a:r>
              <a:rPr lang="en-US" altLang="zh-CN" sz="2400" b="1" dirty="0" smtClean="0">
                <a:solidFill>
                  <a:srgbClr val="FF0000"/>
                </a:solidFill>
                <a:sym typeface="Wingdings" panose="05000000000000000000" pitchFamily="2" charset="2"/>
              </a:rPr>
              <a:t> genome instability </a:t>
            </a:r>
          </a:p>
          <a:p>
            <a:pPr>
              <a:lnSpc>
                <a:spcPct val="150000"/>
              </a:lnSpc>
            </a:pPr>
            <a:r>
              <a:rPr lang="en-US" altLang="zh-CN" sz="2400" b="1" dirty="0" smtClean="0">
                <a:sym typeface="Wingdings" panose="05000000000000000000" pitchFamily="2" charset="2"/>
              </a:rPr>
              <a:t></a:t>
            </a:r>
            <a:r>
              <a:rPr lang="en-US" altLang="zh-CN" sz="2400" b="1" dirty="0" smtClean="0">
                <a:solidFill>
                  <a:srgbClr val="FF0000"/>
                </a:solidFill>
                <a:sym typeface="Wingdings" panose="05000000000000000000" pitchFamily="2" charset="2"/>
              </a:rPr>
              <a:t> cancer</a:t>
            </a:r>
            <a:endParaRPr lang="zh-CN" altLang="en-US" sz="2400" b="1" dirty="0">
              <a:solidFill>
                <a:srgbClr val="FF0000"/>
              </a:solidFill>
            </a:endParaRPr>
          </a:p>
        </p:txBody>
      </p:sp>
    </p:spTree>
    <p:extLst>
      <p:ext uri="{BB962C8B-B14F-4D97-AF65-F5344CB8AC3E}">
        <p14:creationId xmlns:p14="http://schemas.microsoft.com/office/powerpoint/2010/main" val="167032538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8658" name="Picture 2" descr="figure_10_3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3950" y="1316736"/>
            <a:ext cx="4943308" cy="5371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6275832" y="2009662"/>
            <a:ext cx="4687824" cy="2308324"/>
          </a:xfrm>
          <a:prstGeom prst="rect">
            <a:avLst/>
          </a:prstGeom>
        </p:spPr>
        <p:txBody>
          <a:bodyPr wrap="square">
            <a:spAutoFit/>
          </a:bodyPr>
          <a:lstStyle/>
          <a:p>
            <a:r>
              <a:rPr lang="en-US" altLang="zh-CN" dirty="0" smtClean="0">
                <a:solidFill>
                  <a:srgbClr val="000000"/>
                </a:solidFill>
                <a:latin typeface="FrutigerLTStd-Light"/>
              </a:rPr>
              <a:t>Ulcerative </a:t>
            </a:r>
            <a:r>
              <a:rPr lang="en-US" altLang="zh-CN" dirty="0">
                <a:solidFill>
                  <a:srgbClr val="000000"/>
                </a:solidFill>
                <a:latin typeface="FrutigerLTStd-Light"/>
              </a:rPr>
              <a:t>colitis (UC) involves </a:t>
            </a:r>
            <a:r>
              <a:rPr lang="en-US" altLang="zh-CN" dirty="0" smtClean="0">
                <a:solidFill>
                  <a:srgbClr val="000000"/>
                </a:solidFill>
                <a:latin typeface="FrutigerLTStd-Light"/>
              </a:rPr>
              <a:t>chronic</a:t>
            </a:r>
            <a:r>
              <a:rPr lang="zh-CN" altLang="en-US" dirty="0" smtClean="0">
                <a:solidFill>
                  <a:srgbClr val="000000"/>
                </a:solidFill>
                <a:latin typeface="FrutigerLTStd-Light"/>
              </a:rPr>
              <a:t> </a:t>
            </a:r>
            <a:r>
              <a:rPr lang="en-US" altLang="zh-CN" dirty="0" smtClean="0">
                <a:solidFill>
                  <a:srgbClr val="000000"/>
                </a:solidFill>
                <a:latin typeface="FrutigerLTStd-Light"/>
              </a:rPr>
              <a:t>irritation </a:t>
            </a:r>
            <a:r>
              <a:rPr lang="en-US" altLang="zh-CN" dirty="0">
                <a:solidFill>
                  <a:srgbClr val="000000"/>
                </a:solidFill>
                <a:latin typeface="FrutigerLTStd-Light"/>
              </a:rPr>
              <a:t>and inflammation of the </a:t>
            </a:r>
            <a:r>
              <a:rPr lang="en-US" altLang="zh-CN" dirty="0" smtClean="0">
                <a:solidFill>
                  <a:srgbClr val="000000"/>
                </a:solidFill>
                <a:latin typeface="FrutigerLTStd-Light"/>
              </a:rPr>
              <a:t>colonic</a:t>
            </a:r>
            <a:r>
              <a:rPr lang="zh-CN" altLang="en-US" dirty="0" smtClean="0">
                <a:solidFill>
                  <a:srgbClr val="000000"/>
                </a:solidFill>
                <a:latin typeface="FrutigerLTStd-Light"/>
              </a:rPr>
              <a:t> </a:t>
            </a:r>
            <a:r>
              <a:rPr lang="en-US" altLang="zh-CN" dirty="0" smtClean="0">
                <a:solidFill>
                  <a:srgbClr val="000000"/>
                </a:solidFill>
                <a:latin typeface="FrutigerLTStd-Light"/>
              </a:rPr>
              <a:t>epithelium</a:t>
            </a:r>
            <a:r>
              <a:rPr lang="en-US" altLang="zh-CN" dirty="0">
                <a:solidFill>
                  <a:srgbClr val="000000"/>
                </a:solidFill>
                <a:latin typeface="FrutigerLTStd-Light"/>
              </a:rPr>
              <a:t>. These provoke ongoing turnover </a:t>
            </a:r>
            <a:r>
              <a:rPr lang="en-US" altLang="zh-CN" dirty="0" smtClean="0">
                <a:solidFill>
                  <a:srgbClr val="000000"/>
                </a:solidFill>
                <a:latin typeface="FrutigerLTStd-Light"/>
              </a:rPr>
              <a:t>of</a:t>
            </a:r>
            <a:r>
              <a:rPr lang="zh-CN" altLang="en-US" dirty="0" smtClean="0">
                <a:solidFill>
                  <a:srgbClr val="000000"/>
                </a:solidFill>
                <a:latin typeface="FrutigerLTStd-Light"/>
              </a:rPr>
              <a:t> </a:t>
            </a:r>
            <a:r>
              <a:rPr lang="en-US" altLang="zh-CN" dirty="0" smtClean="0">
                <a:solidFill>
                  <a:srgbClr val="000000"/>
                </a:solidFill>
                <a:latin typeface="FrutigerLTStd-Light"/>
              </a:rPr>
              <a:t>colonic </a:t>
            </a:r>
            <a:r>
              <a:rPr lang="en-US" altLang="zh-CN" dirty="0">
                <a:solidFill>
                  <a:srgbClr val="000000"/>
                </a:solidFill>
                <a:latin typeface="FrutigerLTStd-Light"/>
              </a:rPr>
              <a:t>epithelial cells that can continue for </a:t>
            </a:r>
            <a:r>
              <a:rPr lang="en-US" altLang="zh-CN" dirty="0" smtClean="0">
                <a:solidFill>
                  <a:srgbClr val="000000"/>
                </a:solidFill>
                <a:latin typeface="FrutigerLTStd-Light"/>
              </a:rPr>
              <a:t>several</a:t>
            </a:r>
            <a:r>
              <a:rPr lang="zh-CN" altLang="en-US" dirty="0" smtClean="0">
                <a:solidFill>
                  <a:srgbClr val="000000"/>
                </a:solidFill>
                <a:latin typeface="FrutigerLTStd-Light"/>
              </a:rPr>
              <a:t> </a:t>
            </a:r>
            <a:r>
              <a:rPr lang="en-US" altLang="zh-CN" dirty="0" smtClean="0">
                <a:solidFill>
                  <a:srgbClr val="000000"/>
                </a:solidFill>
                <a:latin typeface="FrutigerLTStd-Light"/>
              </a:rPr>
              <a:t>decades</a:t>
            </a:r>
            <a:r>
              <a:rPr lang="en-US" altLang="zh-CN" dirty="0">
                <a:solidFill>
                  <a:srgbClr val="000000"/>
                </a:solidFill>
                <a:latin typeface="FrutigerLTStd-Light"/>
              </a:rPr>
              <a:t>. UC leads, with significant </a:t>
            </a:r>
            <a:r>
              <a:rPr lang="en-US" altLang="zh-CN" dirty="0" smtClean="0">
                <a:solidFill>
                  <a:srgbClr val="000000"/>
                </a:solidFill>
                <a:latin typeface="FrutigerLTStd-Light"/>
              </a:rPr>
              <a:t>frequency,</a:t>
            </a:r>
            <a:r>
              <a:rPr lang="zh-CN" altLang="en-US" dirty="0" smtClean="0">
                <a:solidFill>
                  <a:srgbClr val="000000"/>
                </a:solidFill>
                <a:latin typeface="FrutigerLTStd-Light"/>
              </a:rPr>
              <a:t> </a:t>
            </a:r>
            <a:r>
              <a:rPr lang="en-US" altLang="zh-CN" dirty="0" smtClean="0">
                <a:solidFill>
                  <a:srgbClr val="000000"/>
                </a:solidFill>
                <a:latin typeface="FrutigerLTStd-Light"/>
              </a:rPr>
              <a:t>to </a:t>
            </a:r>
            <a:r>
              <a:rPr lang="en-US" altLang="zh-CN" dirty="0">
                <a:solidFill>
                  <a:srgbClr val="000000"/>
                </a:solidFill>
                <a:latin typeface="FrutigerLTStd-Light"/>
              </a:rPr>
              <a:t>the development of colon carcinomas.</a:t>
            </a:r>
            <a:endParaRPr lang="zh-CN" altLang="en-US" dirty="0"/>
          </a:p>
        </p:txBody>
      </p:sp>
      <p:sp>
        <p:nvSpPr>
          <p:cNvPr id="3" name="Rectangle 2"/>
          <p:cNvSpPr/>
          <p:nvPr/>
        </p:nvSpPr>
        <p:spPr>
          <a:xfrm>
            <a:off x="2011642" y="258925"/>
            <a:ext cx="7571232" cy="830997"/>
          </a:xfrm>
          <a:prstGeom prst="rect">
            <a:avLst/>
          </a:prstGeom>
        </p:spPr>
        <p:txBody>
          <a:bodyPr wrap="square">
            <a:spAutoFit/>
          </a:bodyPr>
          <a:lstStyle/>
          <a:p>
            <a:pPr algn="ctr"/>
            <a:r>
              <a:rPr lang="en-US" altLang="zh-CN" sz="2400" b="1" dirty="0">
                <a:solidFill>
                  <a:srgbClr val="1271FF"/>
                </a:solidFill>
                <a:latin typeface="FrutigerLTStd-Bold"/>
              </a:rPr>
              <a:t>Figure 10.38 </a:t>
            </a:r>
            <a:r>
              <a:rPr lang="en-US" altLang="zh-CN" sz="2400" b="1" dirty="0">
                <a:solidFill>
                  <a:srgbClr val="000000"/>
                </a:solidFill>
                <a:latin typeface="FrutigerLTStd-Bold"/>
              </a:rPr>
              <a:t>Ulcerative </a:t>
            </a:r>
            <a:r>
              <a:rPr lang="en-US" altLang="zh-CN" sz="2400" b="1" dirty="0" smtClean="0">
                <a:solidFill>
                  <a:srgbClr val="000000"/>
                </a:solidFill>
                <a:latin typeface="FrutigerLTStd-Bold"/>
              </a:rPr>
              <a:t>colitis(</a:t>
            </a:r>
            <a:r>
              <a:rPr lang="zh-CN" altLang="en-US" sz="2400" dirty="0"/>
              <a:t>溃疡性结肠炎</a:t>
            </a:r>
            <a:r>
              <a:rPr lang="en-US" altLang="zh-CN" sz="2400" b="1" dirty="0" smtClean="0">
                <a:solidFill>
                  <a:srgbClr val="000000"/>
                </a:solidFill>
                <a:latin typeface="FrutigerLTStd-Bold"/>
              </a:rPr>
              <a:t>) </a:t>
            </a:r>
            <a:r>
              <a:rPr lang="en-US" altLang="zh-CN" sz="2400" b="1" dirty="0">
                <a:solidFill>
                  <a:srgbClr val="000000"/>
                </a:solidFill>
                <a:latin typeface="FrutigerLTStd-Bold"/>
              </a:rPr>
              <a:t>and anaphase</a:t>
            </a:r>
            <a:r>
              <a:rPr lang="zh-CN" altLang="en-US" sz="2400" b="1" dirty="0">
                <a:solidFill>
                  <a:srgbClr val="000000"/>
                </a:solidFill>
                <a:latin typeface="FrutigerLTStd-Bold"/>
              </a:rPr>
              <a:t> </a:t>
            </a:r>
            <a:r>
              <a:rPr lang="en-US" altLang="zh-CN" sz="2400" b="1" dirty="0">
                <a:solidFill>
                  <a:srgbClr val="000000"/>
                </a:solidFill>
                <a:latin typeface="FrutigerLTStd-Bold"/>
              </a:rPr>
              <a:t>bridges </a:t>
            </a:r>
            <a:endParaRPr lang="zh-CN" altLang="en-US" sz="2400" dirty="0"/>
          </a:p>
        </p:txBody>
      </p:sp>
      <p:sp>
        <p:nvSpPr>
          <p:cNvPr id="4" name="TextBox 3"/>
          <p:cNvSpPr txBox="1"/>
          <p:nvPr/>
        </p:nvSpPr>
        <p:spPr>
          <a:xfrm>
            <a:off x="5797258" y="4846320"/>
            <a:ext cx="6184392" cy="1429622"/>
          </a:xfrm>
          <a:prstGeom prst="rect">
            <a:avLst/>
          </a:prstGeom>
          <a:noFill/>
        </p:spPr>
        <p:txBody>
          <a:bodyPr wrap="square" rtlCol="0">
            <a:spAutoFit/>
          </a:bodyPr>
          <a:lstStyle/>
          <a:p>
            <a:pPr>
              <a:lnSpc>
                <a:spcPct val="150000"/>
              </a:lnSpc>
            </a:pPr>
            <a:r>
              <a:rPr lang="en-US" altLang="zh-CN" sz="2000" dirty="0" smtClean="0"/>
              <a:t>Inflammation </a:t>
            </a:r>
            <a:r>
              <a:rPr lang="en-US" altLang="zh-CN" sz="2000" dirty="0" smtClean="0">
                <a:sym typeface="Wingdings" panose="05000000000000000000" pitchFamily="2" charset="2"/>
              </a:rPr>
              <a:t> cell proliferation  telomere shortening BFB cycle  anaphase bridges  genome instability </a:t>
            </a:r>
          </a:p>
          <a:p>
            <a:pPr>
              <a:lnSpc>
                <a:spcPct val="150000"/>
              </a:lnSpc>
            </a:pPr>
            <a:r>
              <a:rPr lang="en-US" altLang="zh-CN" sz="2000" dirty="0" smtClean="0">
                <a:sym typeface="Wingdings" panose="05000000000000000000" pitchFamily="2" charset="2"/>
              </a:rPr>
              <a:t> cancer</a:t>
            </a:r>
            <a:endParaRPr lang="zh-CN" altLang="en-US" sz="2000" dirty="0"/>
          </a:p>
        </p:txBody>
      </p:sp>
    </p:spTree>
    <p:extLst>
      <p:ext uri="{BB962C8B-B14F-4D97-AF65-F5344CB8AC3E}">
        <p14:creationId xmlns:p14="http://schemas.microsoft.com/office/powerpoint/2010/main" val="924022663"/>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1730" name="Picture 2" descr="figure_10_3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58621" y="1411486"/>
            <a:ext cx="8520113" cy="3881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1067747" y="5428336"/>
            <a:ext cx="10487659" cy="1231106"/>
          </a:xfrm>
          <a:prstGeom prst="rect">
            <a:avLst/>
          </a:prstGeom>
        </p:spPr>
        <p:txBody>
          <a:bodyPr wrap="square">
            <a:spAutoFit/>
          </a:bodyPr>
          <a:lstStyle/>
          <a:p>
            <a:r>
              <a:rPr lang="en-US" altLang="zh-CN" u="sng" dirty="0" smtClean="0">
                <a:solidFill>
                  <a:srgbClr val="FF0000"/>
                </a:solidFill>
                <a:latin typeface="FrutigerLTStd-Light"/>
              </a:rPr>
              <a:t>TIFs (telomere dysfunction–induced foci)</a:t>
            </a:r>
            <a:r>
              <a:rPr lang="en-US" altLang="zh-CN" dirty="0" smtClean="0">
                <a:solidFill>
                  <a:srgbClr val="000000"/>
                </a:solidFill>
                <a:latin typeface="FrutigerLTStd-Light"/>
              </a:rPr>
              <a:t> were scored in dermal</a:t>
            </a:r>
            <a:r>
              <a:rPr lang="zh-CN" altLang="en-US" dirty="0" smtClean="0">
                <a:solidFill>
                  <a:srgbClr val="000000"/>
                </a:solidFill>
                <a:latin typeface="FrutigerLTStd-Light"/>
              </a:rPr>
              <a:t> </a:t>
            </a:r>
            <a:r>
              <a:rPr lang="en-US" altLang="zh-CN" dirty="0" smtClean="0">
                <a:solidFill>
                  <a:srgbClr val="000000"/>
                </a:solidFill>
                <a:latin typeface="FrutigerLTStd-Light"/>
              </a:rPr>
              <a:t>fibroblasts from baboons</a:t>
            </a:r>
            <a:r>
              <a:rPr lang="zh-CN" altLang="en-US" dirty="0" smtClean="0">
                <a:solidFill>
                  <a:srgbClr val="000000"/>
                </a:solidFill>
                <a:latin typeface="FrutigerLTStd-Light"/>
              </a:rPr>
              <a:t>（</a:t>
            </a:r>
            <a:r>
              <a:rPr lang="zh-CN" altLang="en-US" dirty="0"/>
              <a:t>狒狒</a:t>
            </a:r>
            <a:r>
              <a:rPr lang="zh-CN" altLang="en-US" dirty="0" smtClean="0">
                <a:solidFill>
                  <a:srgbClr val="000000"/>
                </a:solidFill>
                <a:latin typeface="FrutigerLTStd-Light"/>
              </a:rPr>
              <a:t>）</a:t>
            </a:r>
            <a:r>
              <a:rPr lang="en-US" altLang="zh-CN" dirty="0" smtClean="0">
                <a:solidFill>
                  <a:srgbClr val="000000"/>
                </a:solidFill>
                <a:latin typeface="FrutigerLTStd-Light"/>
              </a:rPr>
              <a:t> of various ages. These TIFs were scored</a:t>
            </a:r>
            <a:r>
              <a:rPr lang="zh-CN" altLang="en-US" dirty="0" smtClean="0">
                <a:solidFill>
                  <a:srgbClr val="000000"/>
                </a:solidFill>
                <a:latin typeface="FrutigerLTStd-Light"/>
              </a:rPr>
              <a:t> </a:t>
            </a:r>
            <a:r>
              <a:rPr lang="en-US" altLang="zh-CN" dirty="0" smtClean="0">
                <a:solidFill>
                  <a:srgbClr val="000000"/>
                </a:solidFill>
                <a:latin typeface="FrutigerLTStd-Light"/>
              </a:rPr>
              <a:t>wherever there was a congruence within a cell between </a:t>
            </a:r>
            <a:r>
              <a:rPr lang="en-US" altLang="zh-CN" sz="2000" dirty="0" smtClean="0">
                <a:solidFill>
                  <a:srgbClr val="000000"/>
                </a:solidFill>
                <a:latin typeface="TimesNewRomanPSMT"/>
              </a:rPr>
              <a:t>γ</a:t>
            </a:r>
            <a:r>
              <a:rPr lang="en-US" altLang="zh-CN" dirty="0" smtClean="0">
                <a:solidFill>
                  <a:srgbClr val="000000"/>
                </a:solidFill>
                <a:latin typeface="FrutigerLTStd-Light"/>
              </a:rPr>
              <a:t>-H2AX,</a:t>
            </a:r>
            <a:r>
              <a:rPr lang="zh-CN" altLang="en-US" dirty="0" smtClean="0">
                <a:solidFill>
                  <a:srgbClr val="000000"/>
                </a:solidFill>
                <a:latin typeface="FrutigerLTStd-Light"/>
              </a:rPr>
              <a:t> </a:t>
            </a:r>
            <a:r>
              <a:rPr lang="en-US" altLang="zh-CN" dirty="0" smtClean="0">
                <a:solidFill>
                  <a:srgbClr val="000000"/>
                </a:solidFill>
                <a:latin typeface="FrutigerLTStd-Light"/>
              </a:rPr>
              <a:t>a marker of double-strand DNA breaks (see Chapter 12), and</a:t>
            </a:r>
            <a:r>
              <a:rPr lang="zh-CN" altLang="en-US" dirty="0" smtClean="0">
                <a:solidFill>
                  <a:srgbClr val="000000"/>
                </a:solidFill>
                <a:latin typeface="FrutigerLTStd-Light"/>
              </a:rPr>
              <a:t> </a:t>
            </a:r>
            <a:r>
              <a:rPr lang="en-US" altLang="zh-CN" dirty="0" err="1" smtClean="0">
                <a:solidFill>
                  <a:srgbClr val="000000"/>
                </a:solidFill>
                <a:latin typeface="FrutigerLTStd-Light"/>
              </a:rPr>
              <a:t>telomeric</a:t>
            </a:r>
            <a:r>
              <a:rPr lang="en-US" altLang="zh-CN" dirty="0" smtClean="0">
                <a:solidFill>
                  <a:srgbClr val="000000"/>
                </a:solidFill>
                <a:latin typeface="FrutigerLTStd-Light"/>
              </a:rPr>
              <a:t> DNA</a:t>
            </a:r>
            <a:endParaRPr lang="zh-CN" altLang="en-US" dirty="0"/>
          </a:p>
        </p:txBody>
      </p:sp>
      <p:sp>
        <p:nvSpPr>
          <p:cNvPr id="3" name="Rectangle 2"/>
          <p:cNvSpPr/>
          <p:nvPr/>
        </p:nvSpPr>
        <p:spPr>
          <a:xfrm>
            <a:off x="1509622" y="257330"/>
            <a:ext cx="9603911" cy="523220"/>
          </a:xfrm>
          <a:prstGeom prst="rect">
            <a:avLst/>
          </a:prstGeom>
        </p:spPr>
        <p:txBody>
          <a:bodyPr wrap="none">
            <a:spAutoFit/>
          </a:bodyPr>
          <a:lstStyle/>
          <a:p>
            <a:r>
              <a:rPr lang="en-US" altLang="zh-CN" sz="2800" b="1" dirty="0">
                <a:solidFill>
                  <a:srgbClr val="1271FF"/>
                </a:solidFill>
                <a:latin typeface="FrutigerLTStd-Bold"/>
              </a:rPr>
              <a:t>Figure 10.39 </a:t>
            </a:r>
            <a:r>
              <a:rPr lang="en-US" altLang="zh-CN" sz="2800" b="1" dirty="0">
                <a:solidFill>
                  <a:srgbClr val="000000"/>
                </a:solidFill>
                <a:latin typeface="FrutigerLTStd-Bold"/>
              </a:rPr>
              <a:t>Telomere shortening, aging, and cancer</a:t>
            </a:r>
            <a:r>
              <a:rPr lang="zh-CN" altLang="en-US" sz="2800" b="1" dirty="0">
                <a:solidFill>
                  <a:srgbClr val="000000"/>
                </a:solidFill>
                <a:latin typeface="FrutigerLTStd-Bold"/>
              </a:rPr>
              <a:t> </a:t>
            </a:r>
            <a:endParaRPr lang="zh-CN" altLang="en-US" sz="2800" dirty="0"/>
          </a:p>
        </p:txBody>
      </p:sp>
    </p:spTree>
    <p:extLst>
      <p:ext uri="{BB962C8B-B14F-4D97-AF65-F5344CB8AC3E}">
        <p14:creationId xmlns:p14="http://schemas.microsoft.com/office/powerpoint/2010/main" val="1019869121"/>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394579" y="832513"/>
            <a:ext cx="1415772" cy="461665"/>
          </a:xfrm>
          <a:prstGeom prst="rect">
            <a:avLst/>
          </a:prstGeom>
          <a:noFill/>
        </p:spPr>
        <p:txBody>
          <a:bodyPr wrap="none" rtlCol="0">
            <a:spAutoFit/>
          </a:bodyPr>
          <a:lstStyle/>
          <a:p>
            <a:r>
              <a:rPr lang="zh-CN" altLang="en-US" sz="2400" b="1" dirty="0" smtClean="0"/>
              <a:t>课后作业</a:t>
            </a:r>
            <a:endParaRPr lang="zh-CN" altLang="en-US" sz="2400" b="1" dirty="0"/>
          </a:p>
        </p:txBody>
      </p:sp>
      <p:sp>
        <p:nvSpPr>
          <p:cNvPr id="3" name="TextBox 2"/>
          <p:cNvSpPr txBox="1"/>
          <p:nvPr/>
        </p:nvSpPr>
        <p:spPr>
          <a:xfrm>
            <a:off x="942523" y="3697302"/>
            <a:ext cx="7264168" cy="369332"/>
          </a:xfrm>
          <a:prstGeom prst="rect">
            <a:avLst/>
          </a:prstGeom>
          <a:noFill/>
        </p:spPr>
        <p:txBody>
          <a:bodyPr wrap="none" rtlCol="0">
            <a:spAutoFit/>
          </a:bodyPr>
          <a:lstStyle/>
          <a:p>
            <a:r>
              <a:rPr lang="en-US" altLang="zh-CN" dirty="0" smtClean="0"/>
              <a:t>2.  </a:t>
            </a:r>
            <a:r>
              <a:rPr lang="zh-CN" altLang="en-US" dirty="0" smtClean="0"/>
              <a:t>简述</a:t>
            </a:r>
            <a:r>
              <a:rPr lang="en-US" altLang="zh-CN" dirty="0"/>
              <a:t>breakage–fusion–bridge </a:t>
            </a:r>
            <a:r>
              <a:rPr lang="en-US" altLang="zh-CN" dirty="0" smtClean="0"/>
              <a:t>cycles</a:t>
            </a:r>
            <a:r>
              <a:rPr lang="zh-CN" altLang="en-US" dirty="0" smtClean="0"/>
              <a:t>的表现形式、发生原因以及后果。</a:t>
            </a:r>
            <a:endParaRPr lang="zh-CN" altLang="en-US" dirty="0"/>
          </a:p>
        </p:txBody>
      </p:sp>
      <p:sp>
        <p:nvSpPr>
          <p:cNvPr id="5" name="Rectangle 4"/>
          <p:cNvSpPr/>
          <p:nvPr/>
        </p:nvSpPr>
        <p:spPr>
          <a:xfrm>
            <a:off x="942523" y="2605481"/>
            <a:ext cx="8419421" cy="369332"/>
          </a:xfrm>
          <a:prstGeom prst="rect">
            <a:avLst/>
          </a:prstGeom>
        </p:spPr>
        <p:txBody>
          <a:bodyPr wrap="none">
            <a:spAutoFit/>
          </a:bodyPr>
          <a:lstStyle/>
          <a:p>
            <a:r>
              <a:rPr lang="en-US" altLang="zh-CN" dirty="0" smtClean="0"/>
              <a:t>1.  </a:t>
            </a:r>
            <a:r>
              <a:rPr lang="zh-CN" altLang="en-US" dirty="0" smtClean="0"/>
              <a:t>简述</a:t>
            </a:r>
            <a:r>
              <a:rPr lang="en-US" altLang="zh-CN" dirty="0" err="1" smtClean="0"/>
              <a:t>Hayflick</a:t>
            </a:r>
            <a:r>
              <a:rPr lang="en-US" altLang="zh-CN" dirty="0" smtClean="0"/>
              <a:t> limit</a:t>
            </a:r>
            <a:r>
              <a:rPr lang="zh-CN" altLang="en-US" dirty="0" smtClean="0"/>
              <a:t>的意义、可能的机制，以及肿瘤细胞突破</a:t>
            </a:r>
            <a:r>
              <a:rPr lang="en-US" altLang="zh-CN" dirty="0" err="1"/>
              <a:t>Hayflick</a:t>
            </a:r>
            <a:r>
              <a:rPr lang="en-US" altLang="zh-CN" dirty="0"/>
              <a:t> </a:t>
            </a:r>
            <a:r>
              <a:rPr lang="en-US" altLang="zh-CN" dirty="0" smtClean="0"/>
              <a:t>limit</a:t>
            </a:r>
            <a:r>
              <a:rPr lang="zh-CN" altLang="en-US" dirty="0" smtClean="0"/>
              <a:t>的方法。</a:t>
            </a:r>
            <a:endParaRPr lang="en-US" altLang="zh-CN" dirty="0"/>
          </a:p>
        </p:txBody>
      </p:sp>
    </p:spTree>
    <p:extLst>
      <p:ext uri="{BB962C8B-B14F-4D97-AF65-F5344CB8AC3E}">
        <p14:creationId xmlns:p14="http://schemas.microsoft.com/office/powerpoint/2010/main" val="24399954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087493" y="247660"/>
            <a:ext cx="8082982" cy="1569660"/>
          </a:xfrm>
          <a:prstGeom prst="rect">
            <a:avLst/>
          </a:prstGeom>
          <a:noFill/>
        </p:spPr>
        <p:txBody>
          <a:bodyPr wrap="none" rtlCol="0">
            <a:spAutoFit/>
          </a:bodyPr>
          <a:lstStyle/>
          <a:p>
            <a:pPr algn="ctr">
              <a:lnSpc>
                <a:spcPct val="150000"/>
              </a:lnSpc>
            </a:pPr>
            <a:r>
              <a:rPr lang="en-US" altLang="zh-CN" sz="3600" b="1" dirty="0" smtClean="0">
                <a:solidFill>
                  <a:srgbClr val="FF0000"/>
                </a:solidFill>
              </a:rPr>
              <a:t>Marker for cellular senescence: </a:t>
            </a:r>
          </a:p>
          <a:p>
            <a:pPr>
              <a:lnSpc>
                <a:spcPct val="150000"/>
              </a:lnSpc>
            </a:pPr>
            <a:r>
              <a:rPr lang="en-US" altLang="zh-CN" sz="2800" dirty="0">
                <a:solidFill>
                  <a:srgbClr val="000000"/>
                </a:solidFill>
                <a:latin typeface="arial" panose="020B0604020202020204" pitchFamily="34" charset="0"/>
              </a:rPr>
              <a:t>senescence-associated </a:t>
            </a:r>
            <a:r>
              <a:rPr lang="el-GR" altLang="zh-CN" sz="2800" dirty="0"/>
              <a:t>β</a:t>
            </a:r>
            <a:r>
              <a:rPr lang="en-US" altLang="zh-CN" sz="2800" dirty="0">
                <a:solidFill>
                  <a:srgbClr val="000000"/>
                </a:solidFill>
                <a:latin typeface="arial" panose="020B0604020202020204" pitchFamily="34" charset="0"/>
              </a:rPr>
              <a:t>-galactosidase </a:t>
            </a:r>
            <a:r>
              <a:rPr lang="en-US" altLang="zh-CN" sz="2800" dirty="0" smtClean="0">
                <a:solidFill>
                  <a:srgbClr val="000000"/>
                </a:solidFill>
                <a:latin typeface="arial" panose="020B0604020202020204" pitchFamily="34" charset="0"/>
              </a:rPr>
              <a:t>(</a:t>
            </a:r>
            <a:r>
              <a:rPr lang="en-US" altLang="zh-CN" sz="2800" dirty="0" smtClean="0"/>
              <a:t>SA-</a:t>
            </a:r>
            <a:r>
              <a:rPr lang="el-GR" altLang="zh-CN" sz="2800" dirty="0"/>
              <a:t>β-</a:t>
            </a:r>
            <a:r>
              <a:rPr lang="en-US" altLang="zh-CN" sz="2800" dirty="0" smtClean="0"/>
              <a:t>gal)</a:t>
            </a:r>
            <a:endParaRPr lang="zh-CN" altLang="en-US" sz="2800" dirty="0"/>
          </a:p>
        </p:txBody>
      </p:sp>
      <p:pic>
        <p:nvPicPr>
          <p:cNvPr id="9218" name="Picture 2" descr="Senescence-associated β-galactosidase (SA-β-gal)-positive cells in the UC-derived mesenchymal stem cell culture under low (2%) serum concentration . Nuclei of senescent cells are surrounded by cyan dye. Moreover, serum deprivation is accompanied by a decrease of the proliferative potential in the cells and a significant increase in cell siz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7098" y="2273975"/>
            <a:ext cx="4203032" cy="315227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1816768" y="5426249"/>
            <a:ext cx="2483693" cy="369332"/>
          </a:xfrm>
          <a:prstGeom prst="rect">
            <a:avLst/>
          </a:prstGeom>
          <a:noFill/>
        </p:spPr>
        <p:txBody>
          <a:bodyPr wrap="none" rtlCol="0">
            <a:spAutoFit/>
          </a:bodyPr>
          <a:lstStyle/>
          <a:p>
            <a:r>
              <a:rPr lang="en-US" altLang="zh-CN" dirty="0" smtClean="0"/>
              <a:t>Typical </a:t>
            </a:r>
            <a:r>
              <a:rPr lang="en-US" altLang="zh-CN" dirty="0"/>
              <a:t>SA-</a:t>
            </a:r>
            <a:r>
              <a:rPr lang="el-GR" altLang="zh-CN" dirty="0"/>
              <a:t>β-</a:t>
            </a:r>
            <a:r>
              <a:rPr lang="en-US" altLang="zh-CN" dirty="0" smtClean="0"/>
              <a:t>gal staining </a:t>
            </a:r>
            <a:endParaRPr lang="zh-CN" altLang="en-US" dirty="0"/>
          </a:p>
        </p:txBody>
      </p:sp>
      <p:sp>
        <p:nvSpPr>
          <p:cNvPr id="6" name="Rectangle 5"/>
          <p:cNvSpPr/>
          <p:nvPr/>
        </p:nvSpPr>
        <p:spPr>
          <a:xfrm>
            <a:off x="5358063" y="2082872"/>
            <a:ext cx="6096000" cy="923330"/>
          </a:xfrm>
          <a:prstGeom prst="rect">
            <a:avLst/>
          </a:prstGeom>
        </p:spPr>
        <p:txBody>
          <a:bodyPr>
            <a:spAutoFit/>
          </a:bodyPr>
          <a:lstStyle/>
          <a:p>
            <a:r>
              <a:rPr lang="en-US" altLang="zh-CN" dirty="0"/>
              <a:t>Its existence was proposed in 1995 by </a:t>
            </a:r>
            <a:r>
              <a:rPr lang="en-US" altLang="zh-CN" dirty="0" err="1"/>
              <a:t>Dimri</a:t>
            </a:r>
            <a:r>
              <a:rPr lang="en-US" altLang="zh-CN" dirty="0"/>
              <a:t> et al</a:t>
            </a:r>
            <a:r>
              <a:rPr lang="en-US" altLang="zh-CN" dirty="0" smtClean="0"/>
              <a:t>. </a:t>
            </a:r>
            <a:r>
              <a:rPr lang="en-US" altLang="zh-CN" dirty="0"/>
              <a:t>following the observation that when beta-galactosidase assays were carried out at </a:t>
            </a:r>
            <a:r>
              <a:rPr lang="en-US" altLang="zh-CN" b="1" dirty="0">
                <a:solidFill>
                  <a:srgbClr val="FF0000"/>
                </a:solidFill>
              </a:rPr>
              <a:t>pH 6.0</a:t>
            </a:r>
            <a:r>
              <a:rPr lang="en-US" altLang="zh-CN" dirty="0"/>
              <a:t>, only cells in senescence state develop staining</a:t>
            </a:r>
            <a:endParaRPr lang="zh-CN" altLang="en-US" dirty="0"/>
          </a:p>
        </p:txBody>
      </p:sp>
      <p:sp>
        <p:nvSpPr>
          <p:cNvPr id="8" name="Rectangle 7"/>
          <p:cNvSpPr/>
          <p:nvPr/>
        </p:nvSpPr>
        <p:spPr>
          <a:xfrm>
            <a:off x="5358063" y="3191455"/>
            <a:ext cx="6096000" cy="954107"/>
          </a:xfrm>
          <a:prstGeom prst="rect">
            <a:avLst/>
          </a:prstGeom>
        </p:spPr>
        <p:txBody>
          <a:bodyPr>
            <a:spAutoFit/>
          </a:bodyPr>
          <a:lstStyle/>
          <a:p>
            <a:r>
              <a:rPr lang="en-US" altLang="zh-CN" sz="1400" dirty="0" err="1"/>
              <a:t>Dimri</a:t>
            </a:r>
            <a:r>
              <a:rPr lang="en-US" altLang="zh-CN" sz="1400" dirty="0"/>
              <a:t> GP, Lee X, </a:t>
            </a:r>
            <a:r>
              <a:rPr lang="en-US" altLang="zh-CN" sz="1400" dirty="0" err="1"/>
              <a:t>Basile</a:t>
            </a:r>
            <a:r>
              <a:rPr lang="en-US" altLang="zh-CN" sz="1400" dirty="0"/>
              <a:t> G, Acosta M, Scott G, </a:t>
            </a:r>
            <a:r>
              <a:rPr lang="en-US" altLang="zh-CN" sz="1400" dirty="0" err="1"/>
              <a:t>Roskelley</a:t>
            </a:r>
            <a:r>
              <a:rPr lang="en-US" altLang="zh-CN" sz="1400" dirty="0"/>
              <a:t> C, Medrano EE, </a:t>
            </a:r>
            <a:r>
              <a:rPr lang="en-US" altLang="zh-CN" sz="1400" dirty="0" err="1"/>
              <a:t>Linskens</a:t>
            </a:r>
            <a:r>
              <a:rPr lang="en-US" altLang="zh-CN" sz="1400" dirty="0"/>
              <a:t> M, </a:t>
            </a:r>
            <a:r>
              <a:rPr lang="en-US" altLang="zh-CN" sz="1400" dirty="0" err="1"/>
              <a:t>Rubelj</a:t>
            </a:r>
            <a:r>
              <a:rPr lang="en-US" altLang="zh-CN" sz="1400" dirty="0"/>
              <a:t> I, Pereira-Smith O (September 1995). "A biomarker that identifies senescent human cells in culture and in aging skin in vivo". Proc. Natl. Acad. Sci. U.S.A. 92 (20): 9363–7.</a:t>
            </a:r>
            <a:endParaRPr lang="zh-CN" altLang="en-US" sz="1400" dirty="0"/>
          </a:p>
        </p:txBody>
      </p:sp>
      <p:sp>
        <p:nvSpPr>
          <p:cNvPr id="10" name="Rectangle 9"/>
          <p:cNvSpPr/>
          <p:nvPr/>
        </p:nvSpPr>
        <p:spPr>
          <a:xfrm>
            <a:off x="5434492" y="4700147"/>
            <a:ext cx="5203348" cy="369332"/>
          </a:xfrm>
          <a:prstGeom prst="rect">
            <a:avLst/>
          </a:prstGeom>
        </p:spPr>
        <p:txBody>
          <a:bodyPr wrap="none">
            <a:spAutoFit/>
          </a:bodyPr>
          <a:lstStyle/>
          <a:p>
            <a:r>
              <a:rPr lang="en-US" altLang="zh-CN" dirty="0">
                <a:solidFill>
                  <a:srgbClr val="FF0000"/>
                </a:solidFill>
              </a:rPr>
              <a:t>SA-</a:t>
            </a:r>
            <a:r>
              <a:rPr lang="el-GR" altLang="zh-CN" dirty="0">
                <a:solidFill>
                  <a:srgbClr val="FF0000"/>
                </a:solidFill>
              </a:rPr>
              <a:t>β-</a:t>
            </a:r>
            <a:r>
              <a:rPr lang="en-US" altLang="zh-CN" dirty="0" smtClean="0">
                <a:solidFill>
                  <a:srgbClr val="FF0000"/>
                </a:solidFill>
              </a:rPr>
              <a:t>gal is the most common marker for senescence  </a:t>
            </a:r>
            <a:endParaRPr lang="zh-CN" altLang="en-US" dirty="0">
              <a:solidFill>
                <a:srgbClr val="FF0000"/>
              </a:solidFill>
            </a:endParaRPr>
          </a:p>
        </p:txBody>
      </p:sp>
      <p:sp>
        <p:nvSpPr>
          <p:cNvPr id="12" name="Rectangle 11"/>
          <p:cNvSpPr/>
          <p:nvPr/>
        </p:nvSpPr>
        <p:spPr>
          <a:xfrm>
            <a:off x="5434492" y="5069479"/>
            <a:ext cx="6096000" cy="923330"/>
          </a:xfrm>
          <a:prstGeom prst="rect">
            <a:avLst/>
          </a:prstGeom>
        </p:spPr>
        <p:txBody>
          <a:bodyPr>
            <a:spAutoFit/>
          </a:bodyPr>
          <a:lstStyle/>
          <a:p>
            <a:r>
              <a:rPr lang="en-US" altLang="zh-CN" dirty="0" smtClean="0"/>
              <a:t>Its </a:t>
            </a:r>
            <a:r>
              <a:rPr lang="en-US" altLang="zh-CN" dirty="0"/>
              <a:t>expression is not required for senescence. Nevertheless, it remains the most widely used biomarker for senescent and aging cells, because it is reliable and easy to detect.</a:t>
            </a:r>
            <a:endParaRPr lang="zh-CN" altLang="en-US" dirty="0"/>
          </a:p>
        </p:txBody>
      </p:sp>
    </p:spTree>
    <p:extLst>
      <p:ext uri="{BB962C8B-B14F-4D97-AF65-F5344CB8AC3E}">
        <p14:creationId xmlns:p14="http://schemas.microsoft.com/office/powerpoint/2010/main" val="24833064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42" name="Picture 2" descr="figure_10_0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01369" y="1324390"/>
            <a:ext cx="8531225" cy="3254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978407" y="5057776"/>
            <a:ext cx="10561321" cy="1508105"/>
          </a:xfrm>
          <a:prstGeom prst="rect">
            <a:avLst/>
          </a:prstGeom>
        </p:spPr>
        <p:txBody>
          <a:bodyPr wrap="square">
            <a:spAutoFit/>
          </a:bodyPr>
          <a:lstStyle/>
          <a:p>
            <a:r>
              <a:rPr lang="en-US" altLang="zh-CN" dirty="0" smtClean="0">
                <a:latin typeface="FrutigerLTStd-Light"/>
              </a:rPr>
              <a:t>Once </a:t>
            </a:r>
            <a:r>
              <a:rPr lang="en-US" altLang="zh-CN" dirty="0">
                <a:latin typeface="FrutigerLTStd-Light"/>
              </a:rPr>
              <a:t>cells enter </a:t>
            </a:r>
            <a:r>
              <a:rPr lang="en-US" altLang="zh-CN" dirty="0" smtClean="0">
                <a:latin typeface="FrutigerLTStd-Light"/>
              </a:rPr>
              <a:t>into senescence</a:t>
            </a:r>
            <a:r>
              <a:rPr lang="en-US" altLang="zh-CN" dirty="0">
                <a:latin typeface="FrutigerLTStd-Light"/>
              </a:rPr>
              <a:t>, they </a:t>
            </a:r>
            <a:r>
              <a:rPr lang="en-US" altLang="zh-CN" u="sng" dirty="0">
                <a:solidFill>
                  <a:srgbClr val="FF0000"/>
                </a:solidFill>
                <a:latin typeface="FrutigerLTStd-Light"/>
              </a:rPr>
              <a:t>cease </a:t>
            </a:r>
            <a:r>
              <a:rPr lang="en-US" altLang="zh-CN" u="sng" dirty="0" smtClean="0">
                <a:solidFill>
                  <a:srgbClr val="FF0000"/>
                </a:solidFill>
                <a:latin typeface="FrutigerLTStd-Light"/>
              </a:rPr>
              <a:t>proliferating but </a:t>
            </a:r>
            <a:r>
              <a:rPr lang="en-US" altLang="zh-CN" u="sng" dirty="0">
                <a:solidFill>
                  <a:srgbClr val="FF0000"/>
                </a:solidFill>
                <a:latin typeface="FrutigerLTStd-Light"/>
              </a:rPr>
              <a:t>remain viable</a:t>
            </a:r>
            <a:r>
              <a:rPr lang="en-US" altLang="zh-CN" dirty="0">
                <a:latin typeface="FrutigerLTStd-Light"/>
              </a:rPr>
              <a:t>. Many </a:t>
            </a:r>
            <a:r>
              <a:rPr lang="en-US" altLang="zh-CN" u="sng" dirty="0" smtClean="0">
                <a:solidFill>
                  <a:srgbClr val="FF0000"/>
                </a:solidFill>
                <a:latin typeface="FrutigerLTStd-Light"/>
              </a:rPr>
              <a:t>develop extremely </a:t>
            </a:r>
            <a:r>
              <a:rPr lang="en-US" altLang="zh-CN" u="sng" dirty="0">
                <a:solidFill>
                  <a:srgbClr val="FF0000"/>
                </a:solidFill>
                <a:latin typeface="FrutigerLTStd-Light"/>
              </a:rPr>
              <a:t>large </a:t>
            </a:r>
            <a:r>
              <a:rPr lang="en-US" altLang="zh-CN" u="sng" dirty="0" err="1">
                <a:solidFill>
                  <a:srgbClr val="FF0000"/>
                </a:solidFill>
                <a:latin typeface="FrutigerLTStd-Light"/>
              </a:rPr>
              <a:t>cytoplasms</a:t>
            </a:r>
            <a:r>
              <a:rPr lang="en-US" altLang="zh-CN" dirty="0">
                <a:latin typeface="FrutigerLTStd-Light"/>
              </a:rPr>
              <a:t>, giving </a:t>
            </a:r>
            <a:r>
              <a:rPr lang="en-US" altLang="zh-CN" dirty="0" smtClean="0">
                <a:latin typeface="FrutigerLTStd-Light"/>
              </a:rPr>
              <a:t>them a </a:t>
            </a:r>
            <a:r>
              <a:rPr lang="en-US" altLang="zh-CN" dirty="0">
                <a:latin typeface="FrutigerLTStd-Light"/>
              </a:rPr>
              <a:t>“fried </a:t>
            </a:r>
            <a:r>
              <a:rPr lang="en-US" altLang="zh-CN" dirty="0" smtClean="0">
                <a:latin typeface="FrutigerLTStd-Light"/>
              </a:rPr>
              <a:t>egg(</a:t>
            </a:r>
            <a:r>
              <a:rPr lang="zh-CN" altLang="en-US" dirty="0"/>
              <a:t>荷包蛋</a:t>
            </a:r>
            <a:r>
              <a:rPr lang="en-US" altLang="zh-CN" dirty="0" smtClean="0">
                <a:latin typeface="FrutigerLTStd-Light"/>
              </a:rPr>
              <a:t>)” </a:t>
            </a:r>
            <a:r>
              <a:rPr lang="en-US" altLang="zh-CN" dirty="0">
                <a:latin typeface="FrutigerLTStd-Light"/>
              </a:rPr>
              <a:t>appearance. (These </a:t>
            </a:r>
            <a:r>
              <a:rPr lang="en-US" altLang="zh-CN" dirty="0" smtClean="0">
                <a:latin typeface="FrutigerLTStd-Light"/>
              </a:rPr>
              <a:t>two micrographs </a:t>
            </a:r>
            <a:r>
              <a:rPr lang="en-US" altLang="zh-CN" dirty="0">
                <a:latin typeface="FrutigerLTStd-Light"/>
              </a:rPr>
              <a:t>were produced at the </a:t>
            </a:r>
            <a:r>
              <a:rPr lang="en-US" altLang="zh-CN" dirty="0" smtClean="0">
                <a:latin typeface="FrutigerLTStd-Light"/>
              </a:rPr>
              <a:t>same magnification</a:t>
            </a:r>
            <a:r>
              <a:rPr lang="en-US" altLang="zh-CN" dirty="0">
                <a:latin typeface="FrutigerLTStd-Light"/>
              </a:rPr>
              <a:t>.) In addition, </a:t>
            </a:r>
            <a:r>
              <a:rPr lang="en-US" altLang="zh-CN" dirty="0" smtClean="0">
                <a:latin typeface="FrutigerLTStd-Light"/>
              </a:rPr>
              <a:t>senescent cells </a:t>
            </a:r>
            <a:r>
              <a:rPr lang="en-US" altLang="zh-CN" dirty="0">
                <a:latin typeface="FrutigerLTStd-Light"/>
              </a:rPr>
              <a:t>characteristically </a:t>
            </a:r>
            <a:r>
              <a:rPr lang="en-US" altLang="zh-CN" u="sng" dirty="0">
                <a:solidFill>
                  <a:srgbClr val="FF0000"/>
                </a:solidFill>
                <a:latin typeface="FrutigerLTStd-Light"/>
              </a:rPr>
              <a:t>express </a:t>
            </a:r>
            <a:r>
              <a:rPr lang="en-US" altLang="zh-CN" u="sng" dirty="0" smtClean="0">
                <a:solidFill>
                  <a:srgbClr val="FF0000"/>
                </a:solidFill>
                <a:latin typeface="FrutigerLTStd-Light"/>
              </a:rPr>
              <a:t>acidic </a:t>
            </a:r>
            <a:r>
              <a:rPr lang="el-GR" altLang="zh-CN" sz="2000" u="sng" dirty="0" smtClean="0">
                <a:solidFill>
                  <a:srgbClr val="FF0000"/>
                </a:solidFill>
                <a:latin typeface="TimesNewRomanPSMT"/>
              </a:rPr>
              <a:t>β</a:t>
            </a:r>
            <a:r>
              <a:rPr lang="el-GR" altLang="zh-CN" u="sng" dirty="0" smtClean="0">
                <a:solidFill>
                  <a:srgbClr val="FF0000"/>
                </a:solidFill>
                <a:latin typeface="FrutigerLTStd-Light"/>
              </a:rPr>
              <a:t>-</a:t>
            </a:r>
            <a:r>
              <a:rPr lang="en-US" altLang="zh-CN" u="sng" dirty="0" err="1">
                <a:solidFill>
                  <a:srgbClr val="FF0000"/>
                </a:solidFill>
                <a:latin typeface="FrutigerLTStd-Light"/>
              </a:rPr>
              <a:t>galactosidase</a:t>
            </a:r>
            <a:r>
              <a:rPr lang="en-US" altLang="zh-CN" u="sng" dirty="0">
                <a:solidFill>
                  <a:srgbClr val="FF0000"/>
                </a:solidFill>
                <a:latin typeface="FrutigerLTStd-Light"/>
              </a:rPr>
              <a:t> enzyme</a:t>
            </a:r>
            <a:r>
              <a:rPr lang="en-US" altLang="zh-CN" dirty="0">
                <a:latin typeface="FrutigerLTStd-Light"/>
              </a:rPr>
              <a:t>, which </a:t>
            </a:r>
            <a:r>
              <a:rPr lang="en-US" altLang="zh-CN" dirty="0" smtClean="0">
                <a:latin typeface="FrutigerLTStd-Light"/>
              </a:rPr>
              <a:t>can be </a:t>
            </a:r>
            <a:r>
              <a:rPr lang="en-US" altLang="zh-CN" dirty="0">
                <a:latin typeface="FrutigerLTStd-Light"/>
              </a:rPr>
              <a:t>detected by supplying them with </a:t>
            </a:r>
            <a:r>
              <a:rPr lang="en-US" altLang="zh-CN" dirty="0" smtClean="0">
                <a:latin typeface="FrutigerLTStd-Light"/>
              </a:rPr>
              <a:t>a substrate </a:t>
            </a:r>
            <a:r>
              <a:rPr lang="en-US" altLang="zh-CN" dirty="0">
                <a:latin typeface="FrutigerLTStd-Light"/>
              </a:rPr>
              <a:t>that turns </a:t>
            </a:r>
            <a:r>
              <a:rPr lang="en-US" altLang="zh-CN" i="1" dirty="0">
                <a:latin typeface="FrutigerLTStd-LightItalic"/>
              </a:rPr>
              <a:t>blue </a:t>
            </a:r>
            <a:r>
              <a:rPr lang="en-US" altLang="zh-CN" dirty="0">
                <a:latin typeface="FrutigerLTStd-Light"/>
              </a:rPr>
              <a:t>upon </a:t>
            </a:r>
            <a:r>
              <a:rPr lang="en-US" altLang="zh-CN" dirty="0" smtClean="0">
                <a:latin typeface="FrutigerLTStd-Light"/>
              </a:rPr>
              <a:t>cleavage by </a:t>
            </a:r>
            <a:r>
              <a:rPr lang="en-US" altLang="zh-CN" dirty="0">
                <a:latin typeface="FrutigerLTStd-Light"/>
              </a:rPr>
              <a:t>this enzyme (</a:t>
            </a:r>
            <a:r>
              <a:rPr lang="en-US" altLang="zh-CN" i="1" dirty="0" smtClean="0">
                <a:latin typeface="FrutigerLTStd-LightItalic"/>
              </a:rPr>
              <a:t>arrows</a:t>
            </a:r>
            <a:r>
              <a:rPr lang="en-US" altLang="zh-CN" dirty="0" smtClean="0">
                <a:latin typeface="FrutigerLTStd-Light"/>
              </a:rPr>
              <a:t>.</a:t>
            </a:r>
            <a:endParaRPr lang="zh-CN" altLang="en-US" dirty="0"/>
          </a:p>
        </p:txBody>
      </p:sp>
      <p:sp>
        <p:nvSpPr>
          <p:cNvPr id="4" name="Rectangle 3"/>
          <p:cNvSpPr/>
          <p:nvPr/>
        </p:nvSpPr>
        <p:spPr>
          <a:xfrm>
            <a:off x="832104" y="300055"/>
            <a:ext cx="10707624" cy="523220"/>
          </a:xfrm>
          <a:prstGeom prst="rect">
            <a:avLst/>
          </a:prstGeom>
        </p:spPr>
        <p:txBody>
          <a:bodyPr wrap="square">
            <a:spAutoFit/>
          </a:bodyPr>
          <a:lstStyle/>
          <a:p>
            <a:r>
              <a:rPr lang="en-US" altLang="zh-CN" sz="2800" b="1" dirty="0">
                <a:solidFill>
                  <a:srgbClr val="1271FF"/>
                </a:solidFill>
                <a:latin typeface="FrutigerLTStd-Bold"/>
              </a:rPr>
              <a:t>Figure 10.3 </a:t>
            </a:r>
            <a:r>
              <a:rPr lang="en-US" altLang="zh-CN" sz="2800" b="1" dirty="0">
                <a:solidFill>
                  <a:srgbClr val="000000"/>
                </a:solidFill>
                <a:latin typeface="FrutigerLTStd-Bold"/>
              </a:rPr>
              <a:t>Senescent cells </a:t>
            </a:r>
            <a:r>
              <a:rPr lang="en-US" altLang="zh-CN" sz="2800" b="1" dirty="0" smtClean="0">
                <a:solidFill>
                  <a:srgbClr val="000000"/>
                </a:solidFill>
                <a:latin typeface="FrutigerLTStd-Bold"/>
              </a:rPr>
              <a:t>arising </a:t>
            </a:r>
            <a:r>
              <a:rPr lang="it-IT" altLang="zh-CN" sz="2800" b="1" i="1" dirty="0" smtClean="0">
                <a:solidFill>
                  <a:srgbClr val="000000"/>
                </a:solidFill>
                <a:latin typeface="FrutigerLTStd-BoldItalic"/>
              </a:rPr>
              <a:t>in </a:t>
            </a:r>
            <a:r>
              <a:rPr lang="it-IT" altLang="zh-CN" sz="2800" b="1" i="1" dirty="0">
                <a:solidFill>
                  <a:srgbClr val="000000"/>
                </a:solidFill>
                <a:latin typeface="FrutigerLTStd-BoldItalic"/>
              </a:rPr>
              <a:t>vitro </a:t>
            </a:r>
            <a:r>
              <a:rPr lang="it-IT" altLang="zh-CN" sz="2800" b="1" dirty="0">
                <a:solidFill>
                  <a:srgbClr val="000000"/>
                </a:solidFill>
                <a:latin typeface="FrutigerLTStd-Bold"/>
              </a:rPr>
              <a:t>and </a:t>
            </a:r>
            <a:r>
              <a:rPr lang="it-IT" altLang="zh-CN" sz="2800" b="1" i="1" dirty="0">
                <a:solidFill>
                  <a:srgbClr val="000000"/>
                </a:solidFill>
                <a:latin typeface="FrutigerLTStd-BoldItalic"/>
              </a:rPr>
              <a:t>in vivo</a:t>
            </a:r>
            <a:endParaRPr lang="zh-CN" altLang="en-US" sz="2800" dirty="0"/>
          </a:p>
        </p:txBody>
      </p:sp>
    </p:spTree>
    <p:extLst>
      <p:ext uri="{BB962C8B-B14F-4D97-AF65-F5344CB8AC3E}">
        <p14:creationId xmlns:p14="http://schemas.microsoft.com/office/powerpoint/2010/main" val="224822535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2564</TotalTime>
  <Words>5835</Words>
  <Application>Microsoft Office PowerPoint</Application>
  <PresentationFormat>Widescreen</PresentationFormat>
  <Paragraphs>301</Paragraphs>
  <Slides>73</Slides>
  <Notes>61</Notes>
  <HiddenSlides>0</HiddenSlides>
  <MMClips>0</MMClips>
  <ScaleCrop>false</ScaleCrop>
  <HeadingPairs>
    <vt:vector size="6" baseType="variant">
      <vt:variant>
        <vt:lpstr>Fonts Used</vt:lpstr>
      </vt:variant>
      <vt:variant>
        <vt:i4>18</vt:i4>
      </vt:variant>
      <vt:variant>
        <vt:lpstr>Theme</vt:lpstr>
      </vt:variant>
      <vt:variant>
        <vt:i4>1</vt:i4>
      </vt:variant>
      <vt:variant>
        <vt:lpstr>Slide Titles</vt:lpstr>
      </vt:variant>
      <vt:variant>
        <vt:i4>73</vt:i4>
      </vt:variant>
    </vt:vector>
  </HeadingPairs>
  <TitlesOfParts>
    <vt:vector size="92" baseType="lpstr">
      <vt:lpstr>ACaslonPro-Regular</vt:lpstr>
      <vt:lpstr>Arial Unicode MS</vt:lpstr>
      <vt:lpstr>FrutigerLTStd-Bold</vt:lpstr>
      <vt:lpstr>FrutigerLTStd-BoldItalic</vt:lpstr>
      <vt:lpstr>FrutigerLTStd-Light</vt:lpstr>
      <vt:lpstr>FrutigerLTStd-LightItalic</vt:lpstr>
      <vt:lpstr>TimesNewRomanPS-BoldMT</vt:lpstr>
      <vt:lpstr>TimesNewRomanPSMT</vt:lpstr>
      <vt:lpstr>UtopiaStd-Bold</vt:lpstr>
      <vt:lpstr>UtopiaStd-Italic</vt:lpstr>
      <vt:lpstr>UtopiaStd-Regular</vt:lpstr>
      <vt:lpstr>UtopiaStd-Semibold</vt:lpstr>
      <vt:lpstr>宋体</vt:lpstr>
      <vt:lpstr>arial</vt:lpstr>
      <vt:lpstr>arial</vt:lpstr>
      <vt:lpstr>Calibri</vt:lpstr>
      <vt:lpstr>Calibri Light</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LXS</dc:creator>
  <cp:lastModifiedBy>Windows 用户</cp:lastModifiedBy>
  <cp:revision>253</cp:revision>
  <dcterms:created xsi:type="dcterms:W3CDTF">2016-07-10T08:28:24Z</dcterms:created>
  <dcterms:modified xsi:type="dcterms:W3CDTF">2024-01-13T02:33:50Z</dcterms:modified>
</cp:coreProperties>
</file>